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317" r:id="rId2"/>
    <p:sldId id="348" r:id="rId3"/>
    <p:sldId id="332" r:id="rId4"/>
    <p:sldId id="333" r:id="rId5"/>
    <p:sldId id="318" r:id="rId6"/>
    <p:sldId id="358" r:id="rId7"/>
    <p:sldId id="359" r:id="rId8"/>
    <p:sldId id="357" r:id="rId9"/>
    <p:sldId id="335" r:id="rId10"/>
    <p:sldId id="336" r:id="rId11"/>
    <p:sldId id="354" r:id="rId12"/>
    <p:sldId id="337" r:id="rId13"/>
    <p:sldId id="355" r:id="rId14"/>
    <p:sldId id="352" r:id="rId15"/>
    <p:sldId id="353" r:id="rId16"/>
    <p:sldId id="340" r:id="rId17"/>
    <p:sldId id="350" r:id="rId18"/>
    <p:sldId id="342" r:id="rId19"/>
    <p:sldId id="349" r:id="rId20"/>
    <p:sldId id="356" r:id="rId21"/>
    <p:sldId id="343" r:id="rId22"/>
    <p:sldId id="344" r:id="rId23"/>
    <p:sldId id="346" r:id="rId24"/>
    <p:sldId id="316" r:id="rId25"/>
  </p:sldIdLst>
  <p:sldSz cx="12192000" cy="6858000"/>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A460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146"/>
    <p:restoredTop sz="94425"/>
  </p:normalViewPr>
  <p:slideViewPr>
    <p:cSldViewPr snapToGrid="0">
      <p:cViewPr varScale="1">
        <p:scale>
          <a:sx n="124" d="100"/>
          <a:sy n="124" d="100"/>
        </p:scale>
        <p:origin x="928"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37F1C5-0AD5-1F4D-B863-586580E24BBE}" type="datetimeFigureOut">
              <a:rPr lang="en-US" smtClean="0"/>
              <a:t>2/6/26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74E4FD-376B-2A43-B7D2-AA24AD28B18E}" type="slidenum">
              <a:rPr lang="en-US" smtClean="0"/>
              <a:t>‹#›</a:t>
            </a:fld>
            <a:endParaRPr lang="en-US"/>
          </a:p>
        </p:txBody>
      </p:sp>
    </p:spTree>
    <p:extLst>
      <p:ext uri="{BB962C8B-B14F-4D97-AF65-F5344CB8AC3E}">
        <p14:creationId xmlns:p14="http://schemas.microsoft.com/office/powerpoint/2010/main" val="1679656687"/>
      </p:ext>
    </p:extLst>
  </p:cSld>
  <p:clrMap bg1="lt1" tx1="dk1" bg2="lt2" tx2="dk2" accent1="accent1" accent2="accent2" accent3="accent3" accent4="accent4" accent5="accent5" accent6="accent6" hlink="hlink" folHlink="folHlink"/>
  <p:notesStyle>
    <a:lvl1pPr marL="0" algn="l" defTabSz="914377" rtl="0" eaLnBrk="1" latinLnBrk="0" hangingPunct="1">
      <a:defRPr sz="1200" kern="1200">
        <a:solidFill>
          <a:schemeClr val="tx1"/>
        </a:solidFill>
        <a:latin typeface="+mn-lt"/>
        <a:ea typeface="+mn-ea"/>
        <a:cs typeface="+mn-cs"/>
      </a:defRPr>
    </a:lvl1pPr>
    <a:lvl2pPr marL="457189" algn="l" defTabSz="914377" rtl="0" eaLnBrk="1" latinLnBrk="0" hangingPunct="1">
      <a:defRPr sz="1200" kern="1200">
        <a:solidFill>
          <a:schemeClr val="tx1"/>
        </a:solidFill>
        <a:latin typeface="+mn-lt"/>
        <a:ea typeface="+mn-ea"/>
        <a:cs typeface="+mn-cs"/>
      </a:defRPr>
    </a:lvl2pPr>
    <a:lvl3pPr marL="914377" algn="l" defTabSz="914377" rtl="0" eaLnBrk="1" latinLnBrk="0" hangingPunct="1">
      <a:defRPr sz="1200" kern="1200">
        <a:solidFill>
          <a:schemeClr val="tx1"/>
        </a:solidFill>
        <a:latin typeface="+mn-lt"/>
        <a:ea typeface="+mn-ea"/>
        <a:cs typeface="+mn-cs"/>
      </a:defRPr>
    </a:lvl3pPr>
    <a:lvl4pPr marL="1371566" algn="l" defTabSz="914377" rtl="0" eaLnBrk="1" latinLnBrk="0" hangingPunct="1">
      <a:defRPr sz="1200" kern="1200">
        <a:solidFill>
          <a:schemeClr val="tx1"/>
        </a:solidFill>
        <a:latin typeface="+mn-lt"/>
        <a:ea typeface="+mn-ea"/>
        <a:cs typeface="+mn-cs"/>
      </a:defRPr>
    </a:lvl4pPr>
    <a:lvl5pPr marL="1828754" algn="l" defTabSz="914377" rtl="0" eaLnBrk="1" latinLnBrk="0" hangingPunct="1">
      <a:defRPr sz="1200" kern="1200">
        <a:solidFill>
          <a:schemeClr val="tx1"/>
        </a:solidFill>
        <a:latin typeface="+mn-lt"/>
        <a:ea typeface="+mn-ea"/>
        <a:cs typeface="+mn-cs"/>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D44B4-B2A5-5E76-E6C9-F98415F202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C3312A-2076-1152-B368-F02EE2618B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DF699A-8BC0-0E0C-F494-61DEF0D2875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13224D3-AF4D-C4F5-EB8A-070B886473FB}"/>
              </a:ext>
            </a:extLst>
          </p:cNvPr>
          <p:cNvSpPr>
            <a:spLocks noGrp="1"/>
          </p:cNvSpPr>
          <p:nvPr>
            <p:ph type="sldNum" sz="quarter" idx="5"/>
          </p:nvPr>
        </p:nvSpPr>
        <p:spPr/>
        <p:txBody>
          <a:bodyPr/>
          <a:lstStyle/>
          <a:p>
            <a:fld id="{BE74E4FD-376B-2A43-B7D2-AA24AD28B18E}" type="slidenum">
              <a:rPr lang="en-US" smtClean="0"/>
              <a:t>2</a:t>
            </a:fld>
            <a:endParaRPr lang="en-US"/>
          </a:p>
        </p:txBody>
      </p:sp>
    </p:spTree>
    <p:extLst>
      <p:ext uri="{BB962C8B-B14F-4D97-AF65-F5344CB8AC3E}">
        <p14:creationId xmlns:p14="http://schemas.microsoft.com/office/powerpoint/2010/main" val="2581446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84DE1-D823-C17C-FE38-93ABFFC0ED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D7DBC2-807F-5C08-D196-BD226B0726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A6BCB4-00B0-61EF-F991-27CACA58B4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D09A85-A840-C590-AC7B-33A06115586E}"/>
              </a:ext>
            </a:extLst>
          </p:cNvPr>
          <p:cNvSpPr>
            <a:spLocks noGrp="1"/>
          </p:cNvSpPr>
          <p:nvPr>
            <p:ph type="sldNum" sz="quarter" idx="5"/>
          </p:nvPr>
        </p:nvSpPr>
        <p:spPr/>
        <p:txBody>
          <a:bodyPr/>
          <a:lstStyle/>
          <a:p>
            <a:fld id="{BE74E4FD-376B-2A43-B7D2-AA24AD28B18E}" type="slidenum">
              <a:rPr lang="en-US" smtClean="0"/>
              <a:t>6</a:t>
            </a:fld>
            <a:endParaRPr lang="en-US" dirty="0"/>
          </a:p>
        </p:txBody>
      </p:sp>
    </p:spTree>
    <p:extLst>
      <p:ext uri="{BB962C8B-B14F-4D97-AF65-F5344CB8AC3E}">
        <p14:creationId xmlns:p14="http://schemas.microsoft.com/office/powerpoint/2010/main" val="3902849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64C05-8E48-7564-F73A-C795C4CA13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864BC7-814D-A191-A764-D2CD0FEE34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8E85C5-2876-F5FD-018C-1D562BB1AC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57135F8-B81D-240D-0D78-776F8DC26880}"/>
              </a:ext>
            </a:extLst>
          </p:cNvPr>
          <p:cNvSpPr>
            <a:spLocks noGrp="1"/>
          </p:cNvSpPr>
          <p:nvPr>
            <p:ph type="sldNum" sz="quarter" idx="5"/>
          </p:nvPr>
        </p:nvSpPr>
        <p:spPr/>
        <p:txBody>
          <a:bodyPr/>
          <a:lstStyle/>
          <a:p>
            <a:fld id="{BE74E4FD-376B-2A43-B7D2-AA24AD28B18E}" type="slidenum">
              <a:rPr lang="en-US" smtClean="0"/>
              <a:t>7</a:t>
            </a:fld>
            <a:endParaRPr lang="en-US" dirty="0"/>
          </a:p>
        </p:txBody>
      </p:sp>
    </p:spTree>
    <p:extLst>
      <p:ext uri="{BB962C8B-B14F-4D97-AF65-F5344CB8AC3E}">
        <p14:creationId xmlns:p14="http://schemas.microsoft.com/office/powerpoint/2010/main" val="2725189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DBAE2-E132-1057-6481-435091CB2C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82DDB4-0088-CE56-4040-517DFF963D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D9C491-AD6F-C5D6-4162-E00B0393C5C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F62233-1147-D14A-63D6-72D796BB4791}"/>
              </a:ext>
            </a:extLst>
          </p:cNvPr>
          <p:cNvSpPr>
            <a:spLocks noGrp="1"/>
          </p:cNvSpPr>
          <p:nvPr>
            <p:ph type="sldNum" sz="quarter" idx="5"/>
          </p:nvPr>
        </p:nvSpPr>
        <p:spPr/>
        <p:txBody>
          <a:bodyPr/>
          <a:lstStyle/>
          <a:p>
            <a:fld id="{BE74E4FD-376B-2A43-B7D2-AA24AD28B18E}" type="slidenum">
              <a:rPr lang="en-US" smtClean="0"/>
              <a:t>8</a:t>
            </a:fld>
            <a:endParaRPr lang="en-US"/>
          </a:p>
        </p:txBody>
      </p:sp>
    </p:spTree>
    <p:extLst>
      <p:ext uri="{BB962C8B-B14F-4D97-AF65-F5344CB8AC3E}">
        <p14:creationId xmlns:p14="http://schemas.microsoft.com/office/powerpoint/2010/main" val="7430416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5F410-1B50-60B5-6C80-BF48302092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1A0749-5A97-7266-CE87-AEDF94158B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EEB0B5-BA86-41B3-191F-C3D56A29DC7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8AA6CA-CC77-1BB1-CEF8-B850A9394114}"/>
              </a:ext>
            </a:extLst>
          </p:cNvPr>
          <p:cNvSpPr>
            <a:spLocks noGrp="1"/>
          </p:cNvSpPr>
          <p:nvPr>
            <p:ph type="sldNum" sz="quarter" idx="5"/>
          </p:nvPr>
        </p:nvSpPr>
        <p:spPr/>
        <p:txBody>
          <a:bodyPr/>
          <a:lstStyle/>
          <a:p>
            <a:fld id="{BE74E4FD-376B-2A43-B7D2-AA24AD28B18E}" type="slidenum">
              <a:rPr lang="en-US" smtClean="0"/>
              <a:t>11</a:t>
            </a:fld>
            <a:endParaRPr lang="en-US" dirty="0"/>
          </a:p>
        </p:txBody>
      </p:sp>
    </p:spTree>
    <p:extLst>
      <p:ext uri="{BB962C8B-B14F-4D97-AF65-F5344CB8AC3E}">
        <p14:creationId xmlns:p14="http://schemas.microsoft.com/office/powerpoint/2010/main" val="2657547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F200D-8540-8DA1-C941-4C01374660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B07B20-5FEE-9FFF-C3FA-885C998D74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F1005C-45D8-A1AA-F243-CB5C490266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1E91E1-4F85-84D2-69B1-346EF2CB0BB9}"/>
              </a:ext>
            </a:extLst>
          </p:cNvPr>
          <p:cNvSpPr>
            <a:spLocks noGrp="1"/>
          </p:cNvSpPr>
          <p:nvPr>
            <p:ph type="sldNum" sz="quarter" idx="5"/>
          </p:nvPr>
        </p:nvSpPr>
        <p:spPr/>
        <p:txBody>
          <a:bodyPr/>
          <a:lstStyle/>
          <a:p>
            <a:fld id="{BE74E4FD-376B-2A43-B7D2-AA24AD28B18E}" type="slidenum">
              <a:rPr lang="en-US" smtClean="0"/>
              <a:t>12</a:t>
            </a:fld>
            <a:endParaRPr lang="en-US" dirty="0"/>
          </a:p>
        </p:txBody>
      </p:sp>
    </p:spTree>
    <p:extLst>
      <p:ext uri="{BB962C8B-B14F-4D97-AF65-F5344CB8AC3E}">
        <p14:creationId xmlns:p14="http://schemas.microsoft.com/office/powerpoint/2010/main" val="4096570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EFC68-BB29-E9D6-6B57-3B7212498E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DCC737-A019-7291-544D-A400278360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4BECB0-D808-9DE1-8E03-AAC58419F4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A9CCC9-2D4C-BCB4-8CA7-7D89C46D922B}"/>
              </a:ext>
            </a:extLst>
          </p:cNvPr>
          <p:cNvSpPr>
            <a:spLocks noGrp="1"/>
          </p:cNvSpPr>
          <p:nvPr>
            <p:ph type="sldNum" sz="quarter" idx="5"/>
          </p:nvPr>
        </p:nvSpPr>
        <p:spPr/>
        <p:txBody>
          <a:bodyPr/>
          <a:lstStyle/>
          <a:p>
            <a:fld id="{BE74E4FD-376B-2A43-B7D2-AA24AD28B18E}" type="slidenum">
              <a:rPr lang="en-US" smtClean="0"/>
              <a:t>13</a:t>
            </a:fld>
            <a:endParaRPr lang="en-US" dirty="0"/>
          </a:p>
        </p:txBody>
      </p:sp>
    </p:spTree>
    <p:extLst>
      <p:ext uri="{BB962C8B-B14F-4D97-AF65-F5344CB8AC3E}">
        <p14:creationId xmlns:p14="http://schemas.microsoft.com/office/powerpoint/2010/main" val="35622971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FC285-F175-A7A7-3350-4DD4577156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4DADEB-915F-F402-0732-8CEB28ED80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34E4E2-1F81-D311-3B6A-FCDD210599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09EBF1-BB9E-F0BA-EAAD-98541A2819B5}"/>
              </a:ext>
            </a:extLst>
          </p:cNvPr>
          <p:cNvSpPr>
            <a:spLocks noGrp="1"/>
          </p:cNvSpPr>
          <p:nvPr>
            <p:ph type="sldNum" sz="quarter" idx="5"/>
          </p:nvPr>
        </p:nvSpPr>
        <p:spPr/>
        <p:txBody>
          <a:bodyPr/>
          <a:lstStyle/>
          <a:p>
            <a:fld id="{BE74E4FD-376B-2A43-B7D2-AA24AD28B18E}" type="slidenum">
              <a:rPr lang="en-US" smtClean="0"/>
              <a:t>16</a:t>
            </a:fld>
            <a:endParaRPr lang="en-US" dirty="0"/>
          </a:p>
        </p:txBody>
      </p:sp>
    </p:spTree>
    <p:extLst>
      <p:ext uri="{BB962C8B-B14F-4D97-AF65-F5344CB8AC3E}">
        <p14:creationId xmlns:p14="http://schemas.microsoft.com/office/powerpoint/2010/main" val="42683143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3290F-CFA7-EBB1-DE27-D9DF36DADF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433E32-098B-DF56-51C9-722168BCFB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04347A-5994-32BA-18D4-5FB13FB2E1B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5471D3-30DB-B6A2-666A-925BC1E5F108}"/>
              </a:ext>
            </a:extLst>
          </p:cNvPr>
          <p:cNvSpPr>
            <a:spLocks noGrp="1"/>
          </p:cNvSpPr>
          <p:nvPr>
            <p:ph type="sldNum" sz="quarter" idx="5"/>
          </p:nvPr>
        </p:nvSpPr>
        <p:spPr/>
        <p:txBody>
          <a:bodyPr/>
          <a:lstStyle/>
          <a:p>
            <a:fld id="{BE74E4FD-376B-2A43-B7D2-AA24AD28B18E}" type="slidenum">
              <a:rPr lang="en-US" smtClean="0"/>
              <a:t>17</a:t>
            </a:fld>
            <a:endParaRPr lang="en-US" dirty="0"/>
          </a:p>
        </p:txBody>
      </p:sp>
    </p:spTree>
    <p:extLst>
      <p:ext uri="{BB962C8B-B14F-4D97-AF65-F5344CB8AC3E}">
        <p14:creationId xmlns:p14="http://schemas.microsoft.com/office/powerpoint/2010/main" val="38055960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E381A-1813-BC01-F3B5-CB4AEE28CC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163D24-3B07-9C89-4F1E-D40698BA30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047BBF-8138-9318-14A3-8A144BAD44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7188731-753A-9A42-3FF6-054FD3FB7B0A}"/>
              </a:ext>
            </a:extLst>
          </p:cNvPr>
          <p:cNvSpPr>
            <a:spLocks noGrp="1"/>
          </p:cNvSpPr>
          <p:nvPr>
            <p:ph type="sldNum" sz="quarter" idx="5"/>
          </p:nvPr>
        </p:nvSpPr>
        <p:spPr/>
        <p:txBody>
          <a:bodyPr/>
          <a:lstStyle/>
          <a:p>
            <a:fld id="{BE74E4FD-376B-2A43-B7D2-AA24AD28B18E}" type="slidenum">
              <a:rPr lang="en-US" smtClean="0"/>
              <a:t>18</a:t>
            </a:fld>
            <a:endParaRPr lang="en-US" dirty="0"/>
          </a:p>
        </p:txBody>
      </p:sp>
    </p:spTree>
    <p:extLst>
      <p:ext uri="{BB962C8B-B14F-4D97-AF65-F5344CB8AC3E}">
        <p14:creationId xmlns:p14="http://schemas.microsoft.com/office/powerpoint/2010/main" val="38273238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6F48B-5EA3-5255-8062-7C04C330D6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7F98DE-1F5B-3C9B-9E15-949AA1DF21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08A273-A62E-1195-1441-2945C9BE92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F9CBCB-8D8C-E796-F388-E6B3326064E4}"/>
              </a:ext>
            </a:extLst>
          </p:cNvPr>
          <p:cNvSpPr>
            <a:spLocks noGrp="1"/>
          </p:cNvSpPr>
          <p:nvPr>
            <p:ph type="sldNum" sz="quarter" idx="5"/>
          </p:nvPr>
        </p:nvSpPr>
        <p:spPr/>
        <p:txBody>
          <a:bodyPr/>
          <a:lstStyle/>
          <a:p>
            <a:fld id="{BE74E4FD-376B-2A43-B7D2-AA24AD28B18E}" type="slidenum">
              <a:rPr lang="en-US" smtClean="0"/>
              <a:t>19</a:t>
            </a:fld>
            <a:endParaRPr lang="en-US" dirty="0"/>
          </a:p>
        </p:txBody>
      </p:sp>
    </p:spTree>
    <p:extLst>
      <p:ext uri="{BB962C8B-B14F-4D97-AF65-F5344CB8AC3E}">
        <p14:creationId xmlns:p14="http://schemas.microsoft.com/office/powerpoint/2010/main" val="22946088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C0621-C486-E964-1B2D-F81C557F4A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0D55EF-4FDF-DAC8-481E-139205D74E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2C1064-6257-6B97-6A64-B84FFFAA608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7878CD-CE7F-F979-3CF1-753043009C2B}"/>
              </a:ext>
            </a:extLst>
          </p:cNvPr>
          <p:cNvSpPr>
            <a:spLocks noGrp="1"/>
          </p:cNvSpPr>
          <p:nvPr>
            <p:ph type="sldNum" sz="quarter" idx="5"/>
          </p:nvPr>
        </p:nvSpPr>
        <p:spPr/>
        <p:txBody>
          <a:bodyPr/>
          <a:lstStyle/>
          <a:p>
            <a:fld id="{BE74E4FD-376B-2A43-B7D2-AA24AD28B18E}" type="slidenum">
              <a:rPr lang="en-US" smtClean="0"/>
              <a:t>20</a:t>
            </a:fld>
            <a:endParaRPr lang="en-US" dirty="0"/>
          </a:p>
        </p:txBody>
      </p:sp>
    </p:spTree>
    <p:extLst>
      <p:ext uri="{BB962C8B-B14F-4D97-AF65-F5344CB8AC3E}">
        <p14:creationId xmlns:p14="http://schemas.microsoft.com/office/powerpoint/2010/main" val="27052248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74E4FD-376B-2A43-B7D2-AA24AD28B18E}" type="slidenum">
              <a:rPr lang="en-US" smtClean="0"/>
              <a:t>22</a:t>
            </a:fld>
            <a:endParaRPr lang="en-US" dirty="0"/>
          </a:p>
        </p:txBody>
      </p:sp>
    </p:spTree>
    <p:extLst>
      <p:ext uri="{BB962C8B-B14F-4D97-AF65-F5344CB8AC3E}">
        <p14:creationId xmlns:p14="http://schemas.microsoft.com/office/powerpoint/2010/main" val="7745453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E74E4FD-376B-2A43-B7D2-AA24AD28B18E}" type="slidenum">
              <a:rPr lang="en-US" smtClean="0"/>
              <a:t>24</a:t>
            </a:fld>
            <a:endParaRPr lang="en-US"/>
          </a:p>
        </p:txBody>
      </p:sp>
    </p:spTree>
    <p:extLst>
      <p:ext uri="{BB962C8B-B14F-4D97-AF65-F5344CB8AC3E}">
        <p14:creationId xmlns:p14="http://schemas.microsoft.com/office/powerpoint/2010/main" val="3749659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37F18-61E7-04CA-BC4F-3EB9E47044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43014B-9E74-57B3-00FB-681172D541C9}"/>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0FEB7D-CD8C-BE36-2E81-0DA6BDFC9566}"/>
              </a:ext>
            </a:extLst>
          </p:cNvPr>
          <p:cNvSpPr>
            <a:spLocks noGrp="1"/>
          </p:cNvSpPr>
          <p:nvPr>
            <p:ph type="dt" sz="half" idx="10"/>
          </p:nvPr>
        </p:nvSpPr>
        <p:spPr/>
        <p:txBody>
          <a:bodyPr/>
          <a:lstStyle/>
          <a:p>
            <a:fld id="{3C28D057-0250-A54B-BFF9-F4608781550C}" type="datetimeFigureOut">
              <a:rPr lang="en-US" smtClean="0"/>
              <a:t>2/6/26</a:t>
            </a:fld>
            <a:endParaRPr lang="en-US"/>
          </a:p>
        </p:txBody>
      </p:sp>
      <p:sp>
        <p:nvSpPr>
          <p:cNvPr id="5" name="Footer Placeholder 4">
            <a:extLst>
              <a:ext uri="{FF2B5EF4-FFF2-40B4-BE49-F238E27FC236}">
                <a16:creationId xmlns:a16="http://schemas.microsoft.com/office/drawing/2014/main" id="{BC8C94BC-06F8-A5DD-29D3-072D36E657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CD82E8-E89A-BEF8-B15B-B7614829AFD3}"/>
              </a:ext>
            </a:extLst>
          </p:cNvPr>
          <p:cNvSpPr>
            <a:spLocks noGrp="1"/>
          </p:cNvSpPr>
          <p:nvPr>
            <p:ph type="sldNum" sz="quarter" idx="12"/>
          </p:nvPr>
        </p:nvSpPr>
        <p:spPr/>
        <p:txBody>
          <a:bodyPr/>
          <a:lstStyle/>
          <a:p>
            <a:fld id="{768ECBCD-DFDB-2348-BB56-CD3B9AC6168A}" type="slidenum">
              <a:rPr lang="en-US" smtClean="0"/>
              <a:t>‹#›</a:t>
            </a:fld>
            <a:endParaRPr lang="en-US"/>
          </a:p>
        </p:txBody>
      </p:sp>
    </p:spTree>
    <p:extLst>
      <p:ext uri="{BB962C8B-B14F-4D97-AF65-F5344CB8AC3E}">
        <p14:creationId xmlns:p14="http://schemas.microsoft.com/office/powerpoint/2010/main" val="229081503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F8824-7CFC-3742-D9C1-4B975526A9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8888A8-B840-91E5-C9A4-3F2D1F6051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83C93E-B7FD-A421-59F2-FF4913A53B0E}"/>
              </a:ext>
            </a:extLst>
          </p:cNvPr>
          <p:cNvSpPr>
            <a:spLocks noGrp="1"/>
          </p:cNvSpPr>
          <p:nvPr>
            <p:ph type="dt" sz="half" idx="10"/>
          </p:nvPr>
        </p:nvSpPr>
        <p:spPr/>
        <p:txBody>
          <a:bodyPr/>
          <a:lstStyle/>
          <a:p>
            <a:fld id="{3C28D057-0250-A54B-BFF9-F4608781550C}" type="datetimeFigureOut">
              <a:rPr lang="en-US" smtClean="0"/>
              <a:t>2/6/26</a:t>
            </a:fld>
            <a:endParaRPr lang="en-US"/>
          </a:p>
        </p:txBody>
      </p:sp>
      <p:sp>
        <p:nvSpPr>
          <p:cNvPr id="5" name="Footer Placeholder 4">
            <a:extLst>
              <a:ext uri="{FF2B5EF4-FFF2-40B4-BE49-F238E27FC236}">
                <a16:creationId xmlns:a16="http://schemas.microsoft.com/office/drawing/2014/main" id="{0507CE09-DA86-585C-D85E-536A8D4121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9365CD-B88E-EEA2-157A-D2B460C61EDF}"/>
              </a:ext>
            </a:extLst>
          </p:cNvPr>
          <p:cNvSpPr>
            <a:spLocks noGrp="1"/>
          </p:cNvSpPr>
          <p:nvPr>
            <p:ph type="sldNum" sz="quarter" idx="12"/>
          </p:nvPr>
        </p:nvSpPr>
        <p:spPr/>
        <p:txBody>
          <a:bodyPr/>
          <a:lstStyle/>
          <a:p>
            <a:fld id="{768ECBCD-DFDB-2348-BB56-CD3B9AC6168A}" type="slidenum">
              <a:rPr lang="en-US" smtClean="0"/>
              <a:t>‹#›</a:t>
            </a:fld>
            <a:endParaRPr lang="en-US"/>
          </a:p>
        </p:txBody>
      </p:sp>
    </p:spTree>
    <p:extLst>
      <p:ext uri="{BB962C8B-B14F-4D97-AF65-F5344CB8AC3E}">
        <p14:creationId xmlns:p14="http://schemas.microsoft.com/office/powerpoint/2010/main" val="106953210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1D353-7607-95D4-FDA3-89F61A9388F3}"/>
              </a:ext>
            </a:extLst>
          </p:cNvPr>
          <p:cNvSpPr>
            <a:spLocks noGrp="1"/>
          </p:cNvSpPr>
          <p:nvPr>
            <p:ph type="title"/>
          </p:nvPr>
        </p:nvSpPr>
        <p:spPr>
          <a:xfrm>
            <a:off x="831849"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3698F38-FFCA-4C2D-3E8E-ED50E10AF3CE}"/>
              </a:ext>
            </a:extLst>
          </p:cNvPr>
          <p:cNvSpPr>
            <a:spLocks noGrp="1"/>
          </p:cNvSpPr>
          <p:nvPr>
            <p:ph type="body" idx="1"/>
          </p:nvPr>
        </p:nvSpPr>
        <p:spPr>
          <a:xfrm>
            <a:off x="831849" y="4589464"/>
            <a:ext cx="10515600" cy="1500187"/>
          </a:xfrm>
        </p:spPr>
        <p:txBody>
          <a:bodyPr/>
          <a:lstStyle>
            <a:lvl1pPr marL="0" indent="0">
              <a:buNone/>
              <a:defRPr sz="2400">
                <a:solidFill>
                  <a:schemeClr val="tx1">
                    <a:tint val="82000"/>
                  </a:schemeClr>
                </a:solidFill>
              </a:defRPr>
            </a:lvl1pPr>
            <a:lvl2pPr marL="457189" indent="0">
              <a:buNone/>
              <a:defRPr sz="2000">
                <a:solidFill>
                  <a:schemeClr val="tx1">
                    <a:tint val="82000"/>
                  </a:schemeClr>
                </a:solidFill>
              </a:defRPr>
            </a:lvl2pPr>
            <a:lvl3pPr marL="914377" indent="0">
              <a:buNone/>
              <a:defRPr sz="1800">
                <a:solidFill>
                  <a:schemeClr val="tx1">
                    <a:tint val="82000"/>
                  </a:schemeClr>
                </a:solidFill>
              </a:defRPr>
            </a:lvl3pPr>
            <a:lvl4pPr marL="1371566" indent="0">
              <a:buNone/>
              <a:defRPr sz="1600">
                <a:solidFill>
                  <a:schemeClr val="tx1">
                    <a:tint val="82000"/>
                  </a:schemeClr>
                </a:solidFill>
              </a:defRPr>
            </a:lvl4pPr>
            <a:lvl5pPr marL="1828754" indent="0">
              <a:buNone/>
              <a:defRPr sz="1600">
                <a:solidFill>
                  <a:schemeClr val="tx1">
                    <a:tint val="82000"/>
                  </a:schemeClr>
                </a:solidFill>
              </a:defRPr>
            </a:lvl5pPr>
            <a:lvl6pPr marL="2285943" indent="0">
              <a:buNone/>
              <a:defRPr sz="1600">
                <a:solidFill>
                  <a:schemeClr val="tx1">
                    <a:tint val="82000"/>
                  </a:schemeClr>
                </a:solidFill>
              </a:defRPr>
            </a:lvl6pPr>
            <a:lvl7pPr marL="2743131" indent="0">
              <a:buNone/>
              <a:defRPr sz="1600">
                <a:solidFill>
                  <a:schemeClr val="tx1">
                    <a:tint val="82000"/>
                  </a:schemeClr>
                </a:solidFill>
              </a:defRPr>
            </a:lvl7pPr>
            <a:lvl8pPr marL="3200320" indent="0">
              <a:buNone/>
              <a:defRPr sz="1600">
                <a:solidFill>
                  <a:schemeClr val="tx1">
                    <a:tint val="82000"/>
                  </a:schemeClr>
                </a:solidFill>
              </a:defRPr>
            </a:lvl8pPr>
            <a:lvl9pPr marL="3657509"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52D9D9-4917-2B22-2DCA-4BD364163273}"/>
              </a:ext>
            </a:extLst>
          </p:cNvPr>
          <p:cNvSpPr>
            <a:spLocks noGrp="1"/>
          </p:cNvSpPr>
          <p:nvPr>
            <p:ph type="dt" sz="half" idx="10"/>
          </p:nvPr>
        </p:nvSpPr>
        <p:spPr/>
        <p:txBody>
          <a:bodyPr/>
          <a:lstStyle/>
          <a:p>
            <a:fld id="{3C28D057-0250-A54B-BFF9-F4608781550C}" type="datetimeFigureOut">
              <a:rPr lang="en-US" smtClean="0"/>
              <a:t>2/6/26</a:t>
            </a:fld>
            <a:endParaRPr lang="en-US"/>
          </a:p>
        </p:txBody>
      </p:sp>
      <p:sp>
        <p:nvSpPr>
          <p:cNvPr id="5" name="Footer Placeholder 4">
            <a:extLst>
              <a:ext uri="{FF2B5EF4-FFF2-40B4-BE49-F238E27FC236}">
                <a16:creationId xmlns:a16="http://schemas.microsoft.com/office/drawing/2014/main" id="{F4210270-46EB-645B-51AB-0F58379240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677592-9F1E-977F-0656-3C8AD35C497A}"/>
              </a:ext>
            </a:extLst>
          </p:cNvPr>
          <p:cNvSpPr>
            <a:spLocks noGrp="1"/>
          </p:cNvSpPr>
          <p:nvPr>
            <p:ph type="sldNum" sz="quarter" idx="12"/>
          </p:nvPr>
        </p:nvSpPr>
        <p:spPr/>
        <p:txBody>
          <a:bodyPr/>
          <a:lstStyle/>
          <a:p>
            <a:fld id="{768ECBCD-DFDB-2348-BB56-CD3B9AC6168A}" type="slidenum">
              <a:rPr lang="en-US" smtClean="0"/>
              <a:t>‹#›</a:t>
            </a:fld>
            <a:endParaRPr lang="en-US"/>
          </a:p>
        </p:txBody>
      </p:sp>
    </p:spTree>
    <p:extLst>
      <p:ext uri="{BB962C8B-B14F-4D97-AF65-F5344CB8AC3E}">
        <p14:creationId xmlns:p14="http://schemas.microsoft.com/office/powerpoint/2010/main" val="348107778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D343F-6B5D-00CB-21A0-AA075E2FA3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DEB3BD-691F-0E92-09AA-4FC02984A13B}"/>
              </a:ext>
            </a:extLst>
          </p:cNvPr>
          <p:cNvSpPr>
            <a:spLocks noGrp="1"/>
          </p:cNvSpPr>
          <p:nvPr>
            <p:ph sz="half" idx="1"/>
          </p:nvPr>
        </p:nvSpPr>
        <p:spPr>
          <a:xfrm>
            <a:off x="838200" y="1825624"/>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2710B7-E00D-8959-45AF-46324AA30EA1}"/>
              </a:ext>
            </a:extLst>
          </p:cNvPr>
          <p:cNvSpPr>
            <a:spLocks noGrp="1"/>
          </p:cNvSpPr>
          <p:nvPr>
            <p:ph sz="half" idx="2"/>
          </p:nvPr>
        </p:nvSpPr>
        <p:spPr>
          <a:xfrm>
            <a:off x="6172200" y="1825624"/>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23FF29B-590F-5B6B-396D-A955AB198A41}"/>
              </a:ext>
            </a:extLst>
          </p:cNvPr>
          <p:cNvSpPr>
            <a:spLocks noGrp="1"/>
          </p:cNvSpPr>
          <p:nvPr>
            <p:ph type="dt" sz="half" idx="10"/>
          </p:nvPr>
        </p:nvSpPr>
        <p:spPr/>
        <p:txBody>
          <a:bodyPr/>
          <a:lstStyle/>
          <a:p>
            <a:fld id="{3C28D057-0250-A54B-BFF9-F4608781550C}" type="datetimeFigureOut">
              <a:rPr lang="en-US" smtClean="0"/>
              <a:t>2/6/26</a:t>
            </a:fld>
            <a:endParaRPr lang="en-US"/>
          </a:p>
        </p:txBody>
      </p:sp>
      <p:sp>
        <p:nvSpPr>
          <p:cNvPr id="6" name="Footer Placeholder 5">
            <a:extLst>
              <a:ext uri="{FF2B5EF4-FFF2-40B4-BE49-F238E27FC236}">
                <a16:creationId xmlns:a16="http://schemas.microsoft.com/office/drawing/2014/main" id="{1A4AAFAC-3102-335D-5924-4B5CFB817B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C9342D-66B9-984F-F225-A89C63B657E3}"/>
              </a:ext>
            </a:extLst>
          </p:cNvPr>
          <p:cNvSpPr>
            <a:spLocks noGrp="1"/>
          </p:cNvSpPr>
          <p:nvPr>
            <p:ph type="sldNum" sz="quarter" idx="12"/>
          </p:nvPr>
        </p:nvSpPr>
        <p:spPr/>
        <p:txBody>
          <a:bodyPr/>
          <a:lstStyle/>
          <a:p>
            <a:fld id="{768ECBCD-DFDB-2348-BB56-CD3B9AC6168A}" type="slidenum">
              <a:rPr lang="en-US" smtClean="0"/>
              <a:t>‹#›</a:t>
            </a:fld>
            <a:endParaRPr lang="en-US"/>
          </a:p>
        </p:txBody>
      </p:sp>
    </p:spTree>
    <p:extLst>
      <p:ext uri="{BB962C8B-B14F-4D97-AF65-F5344CB8AC3E}">
        <p14:creationId xmlns:p14="http://schemas.microsoft.com/office/powerpoint/2010/main" val="351201028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EA139-D98A-9EE7-114B-E5FFA70294E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D2E930F-31A7-58D5-4C96-DA9FD1AEFA16}"/>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DD9F639-0199-665B-99D9-B655A357FCEA}"/>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BF3975-351A-78B6-07CF-AC859BA41D98}"/>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D2D793-E9AF-02E1-7B64-D3813E9D0CE3}"/>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2FC80F5-E370-5C4B-A0FA-E2F56DAE4D99}"/>
              </a:ext>
            </a:extLst>
          </p:cNvPr>
          <p:cNvSpPr>
            <a:spLocks noGrp="1"/>
          </p:cNvSpPr>
          <p:nvPr>
            <p:ph type="dt" sz="half" idx="10"/>
          </p:nvPr>
        </p:nvSpPr>
        <p:spPr/>
        <p:txBody>
          <a:bodyPr/>
          <a:lstStyle/>
          <a:p>
            <a:fld id="{3C28D057-0250-A54B-BFF9-F4608781550C}" type="datetimeFigureOut">
              <a:rPr lang="en-US" smtClean="0"/>
              <a:t>2/6/26</a:t>
            </a:fld>
            <a:endParaRPr lang="en-US"/>
          </a:p>
        </p:txBody>
      </p:sp>
      <p:sp>
        <p:nvSpPr>
          <p:cNvPr id="8" name="Footer Placeholder 7">
            <a:extLst>
              <a:ext uri="{FF2B5EF4-FFF2-40B4-BE49-F238E27FC236}">
                <a16:creationId xmlns:a16="http://schemas.microsoft.com/office/drawing/2014/main" id="{A9C6980A-119C-C2B7-92C8-BCCAA24034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D645F54-2D76-4031-C657-C7201CAED682}"/>
              </a:ext>
            </a:extLst>
          </p:cNvPr>
          <p:cNvSpPr>
            <a:spLocks noGrp="1"/>
          </p:cNvSpPr>
          <p:nvPr>
            <p:ph type="sldNum" sz="quarter" idx="12"/>
          </p:nvPr>
        </p:nvSpPr>
        <p:spPr/>
        <p:txBody>
          <a:bodyPr/>
          <a:lstStyle/>
          <a:p>
            <a:fld id="{768ECBCD-DFDB-2348-BB56-CD3B9AC6168A}" type="slidenum">
              <a:rPr lang="en-US" smtClean="0"/>
              <a:t>‹#›</a:t>
            </a:fld>
            <a:endParaRPr lang="en-US"/>
          </a:p>
        </p:txBody>
      </p:sp>
    </p:spTree>
    <p:extLst>
      <p:ext uri="{BB962C8B-B14F-4D97-AF65-F5344CB8AC3E}">
        <p14:creationId xmlns:p14="http://schemas.microsoft.com/office/powerpoint/2010/main" val="170399781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62780-93D0-BC02-E3AB-0968C9FC36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166691-7D93-59E9-94B1-FDB37A4C1A0C}"/>
              </a:ext>
            </a:extLst>
          </p:cNvPr>
          <p:cNvSpPr>
            <a:spLocks noGrp="1"/>
          </p:cNvSpPr>
          <p:nvPr>
            <p:ph type="dt" sz="half" idx="10"/>
          </p:nvPr>
        </p:nvSpPr>
        <p:spPr/>
        <p:txBody>
          <a:bodyPr/>
          <a:lstStyle/>
          <a:p>
            <a:fld id="{3C28D057-0250-A54B-BFF9-F4608781550C}" type="datetimeFigureOut">
              <a:rPr lang="en-US" smtClean="0"/>
              <a:t>2/6/26</a:t>
            </a:fld>
            <a:endParaRPr lang="en-US"/>
          </a:p>
        </p:txBody>
      </p:sp>
      <p:sp>
        <p:nvSpPr>
          <p:cNvPr id="4" name="Footer Placeholder 3">
            <a:extLst>
              <a:ext uri="{FF2B5EF4-FFF2-40B4-BE49-F238E27FC236}">
                <a16:creationId xmlns:a16="http://schemas.microsoft.com/office/drawing/2014/main" id="{E253E07D-C9A1-1701-8F10-69AA5E397A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C2DDA5-EFC2-C1EC-0FEF-658281521197}"/>
              </a:ext>
            </a:extLst>
          </p:cNvPr>
          <p:cNvSpPr>
            <a:spLocks noGrp="1"/>
          </p:cNvSpPr>
          <p:nvPr>
            <p:ph type="sldNum" sz="quarter" idx="12"/>
          </p:nvPr>
        </p:nvSpPr>
        <p:spPr/>
        <p:txBody>
          <a:bodyPr/>
          <a:lstStyle/>
          <a:p>
            <a:fld id="{768ECBCD-DFDB-2348-BB56-CD3B9AC6168A}" type="slidenum">
              <a:rPr lang="en-US" smtClean="0"/>
              <a:t>‹#›</a:t>
            </a:fld>
            <a:endParaRPr lang="en-US"/>
          </a:p>
        </p:txBody>
      </p:sp>
    </p:spTree>
    <p:extLst>
      <p:ext uri="{BB962C8B-B14F-4D97-AF65-F5344CB8AC3E}">
        <p14:creationId xmlns:p14="http://schemas.microsoft.com/office/powerpoint/2010/main" val="221391481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B0439F-B267-CE95-0E5F-99BEBABF35B7}"/>
              </a:ext>
            </a:extLst>
          </p:cNvPr>
          <p:cNvSpPr>
            <a:spLocks noGrp="1"/>
          </p:cNvSpPr>
          <p:nvPr>
            <p:ph type="dt" sz="half" idx="10"/>
          </p:nvPr>
        </p:nvSpPr>
        <p:spPr/>
        <p:txBody>
          <a:bodyPr/>
          <a:lstStyle/>
          <a:p>
            <a:fld id="{3C28D057-0250-A54B-BFF9-F4608781550C}" type="datetimeFigureOut">
              <a:rPr lang="en-US" smtClean="0"/>
              <a:t>2/6/26</a:t>
            </a:fld>
            <a:endParaRPr lang="en-US"/>
          </a:p>
        </p:txBody>
      </p:sp>
      <p:sp>
        <p:nvSpPr>
          <p:cNvPr id="3" name="Footer Placeholder 2">
            <a:extLst>
              <a:ext uri="{FF2B5EF4-FFF2-40B4-BE49-F238E27FC236}">
                <a16:creationId xmlns:a16="http://schemas.microsoft.com/office/drawing/2014/main" id="{3F8137B1-7926-7083-575C-8B8DF038C0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3DD1BB1-3AC1-F093-5D52-923FEC761BF5}"/>
              </a:ext>
            </a:extLst>
          </p:cNvPr>
          <p:cNvSpPr>
            <a:spLocks noGrp="1"/>
          </p:cNvSpPr>
          <p:nvPr>
            <p:ph type="sldNum" sz="quarter" idx="12"/>
          </p:nvPr>
        </p:nvSpPr>
        <p:spPr/>
        <p:txBody>
          <a:bodyPr/>
          <a:lstStyle/>
          <a:p>
            <a:fld id="{768ECBCD-DFDB-2348-BB56-CD3B9AC6168A}" type="slidenum">
              <a:rPr lang="en-US" smtClean="0"/>
              <a:t>‹#›</a:t>
            </a:fld>
            <a:endParaRPr lang="en-US"/>
          </a:p>
        </p:txBody>
      </p:sp>
    </p:spTree>
    <p:extLst>
      <p:ext uri="{BB962C8B-B14F-4D97-AF65-F5344CB8AC3E}">
        <p14:creationId xmlns:p14="http://schemas.microsoft.com/office/powerpoint/2010/main" val="46188252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F7713-E686-5364-E20E-A750E31743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195CF9B-9650-9A10-703E-3B8D533B4587}"/>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5433527-B175-A58D-B521-853E1EC7042B}"/>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38C332-3DB9-CA58-0992-7E087B6B3BC6}"/>
              </a:ext>
            </a:extLst>
          </p:cNvPr>
          <p:cNvSpPr>
            <a:spLocks noGrp="1"/>
          </p:cNvSpPr>
          <p:nvPr>
            <p:ph type="dt" sz="half" idx="10"/>
          </p:nvPr>
        </p:nvSpPr>
        <p:spPr/>
        <p:txBody>
          <a:bodyPr/>
          <a:lstStyle/>
          <a:p>
            <a:fld id="{3C28D057-0250-A54B-BFF9-F4608781550C}" type="datetimeFigureOut">
              <a:rPr lang="en-US" smtClean="0"/>
              <a:t>2/6/26</a:t>
            </a:fld>
            <a:endParaRPr lang="en-US"/>
          </a:p>
        </p:txBody>
      </p:sp>
      <p:sp>
        <p:nvSpPr>
          <p:cNvPr id="6" name="Footer Placeholder 5">
            <a:extLst>
              <a:ext uri="{FF2B5EF4-FFF2-40B4-BE49-F238E27FC236}">
                <a16:creationId xmlns:a16="http://schemas.microsoft.com/office/drawing/2014/main" id="{DE7A9007-BEA8-855C-1CEC-0E712E94B7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B557F4-F03F-A6B3-07CA-6AC26AEE01EB}"/>
              </a:ext>
            </a:extLst>
          </p:cNvPr>
          <p:cNvSpPr>
            <a:spLocks noGrp="1"/>
          </p:cNvSpPr>
          <p:nvPr>
            <p:ph type="sldNum" sz="quarter" idx="12"/>
          </p:nvPr>
        </p:nvSpPr>
        <p:spPr/>
        <p:txBody>
          <a:bodyPr/>
          <a:lstStyle/>
          <a:p>
            <a:fld id="{768ECBCD-DFDB-2348-BB56-CD3B9AC6168A}" type="slidenum">
              <a:rPr lang="en-US" smtClean="0"/>
              <a:t>‹#›</a:t>
            </a:fld>
            <a:endParaRPr lang="en-US"/>
          </a:p>
        </p:txBody>
      </p:sp>
    </p:spTree>
    <p:extLst>
      <p:ext uri="{BB962C8B-B14F-4D97-AF65-F5344CB8AC3E}">
        <p14:creationId xmlns:p14="http://schemas.microsoft.com/office/powerpoint/2010/main" val="427111507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2DD8F-F88C-0D34-CED0-5BB44727B8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D5A128-2C48-A933-2114-0F9ACB3E0EA4}"/>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361CF7EB-3997-5974-AC70-2383C659A97B}"/>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24DFCB-F43F-301C-C696-FC14048ACB7A}"/>
              </a:ext>
            </a:extLst>
          </p:cNvPr>
          <p:cNvSpPr>
            <a:spLocks noGrp="1"/>
          </p:cNvSpPr>
          <p:nvPr>
            <p:ph type="dt" sz="half" idx="10"/>
          </p:nvPr>
        </p:nvSpPr>
        <p:spPr/>
        <p:txBody>
          <a:bodyPr/>
          <a:lstStyle/>
          <a:p>
            <a:fld id="{3C28D057-0250-A54B-BFF9-F4608781550C}" type="datetimeFigureOut">
              <a:rPr lang="en-US" smtClean="0"/>
              <a:t>2/6/26</a:t>
            </a:fld>
            <a:endParaRPr lang="en-US"/>
          </a:p>
        </p:txBody>
      </p:sp>
      <p:sp>
        <p:nvSpPr>
          <p:cNvPr id="6" name="Footer Placeholder 5">
            <a:extLst>
              <a:ext uri="{FF2B5EF4-FFF2-40B4-BE49-F238E27FC236}">
                <a16:creationId xmlns:a16="http://schemas.microsoft.com/office/drawing/2014/main" id="{F4DF8BEE-BE94-5D3E-12FE-2E31F08162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E31BE7-75A5-53A1-6904-95F8E2D7A3C8}"/>
              </a:ext>
            </a:extLst>
          </p:cNvPr>
          <p:cNvSpPr>
            <a:spLocks noGrp="1"/>
          </p:cNvSpPr>
          <p:nvPr>
            <p:ph type="sldNum" sz="quarter" idx="12"/>
          </p:nvPr>
        </p:nvSpPr>
        <p:spPr/>
        <p:txBody>
          <a:bodyPr/>
          <a:lstStyle/>
          <a:p>
            <a:fld id="{768ECBCD-DFDB-2348-BB56-CD3B9AC6168A}" type="slidenum">
              <a:rPr lang="en-US" smtClean="0"/>
              <a:t>‹#›</a:t>
            </a:fld>
            <a:endParaRPr lang="en-US"/>
          </a:p>
        </p:txBody>
      </p:sp>
    </p:spTree>
    <p:extLst>
      <p:ext uri="{BB962C8B-B14F-4D97-AF65-F5344CB8AC3E}">
        <p14:creationId xmlns:p14="http://schemas.microsoft.com/office/powerpoint/2010/main" val="368455836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53A11-3EE4-CAEC-D19B-CC5A1E5703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21E0A3C-44E1-4B2B-5C5B-06B3BF1D4B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16C2FF-80F4-BA15-DE7E-A913545340A0}"/>
              </a:ext>
            </a:extLst>
          </p:cNvPr>
          <p:cNvSpPr>
            <a:spLocks noGrp="1"/>
          </p:cNvSpPr>
          <p:nvPr>
            <p:ph type="dt" sz="half" idx="10"/>
          </p:nvPr>
        </p:nvSpPr>
        <p:spPr/>
        <p:txBody>
          <a:bodyPr/>
          <a:lstStyle/>
          <a:p>
            <a:fld id="{3C28D057-0250-A54B-BFF9-F4608781550C}" type="datetimeFigureOut">
              <a:rPr lang="en-US" smtClean="0"/>
              <a:t>2/6/26</a:t>
            </a:fld>
            <a:endParaRPr lang="en-US"/>
          </a:p>
        </p:txBody>
      </p:sp>
      <p:sp>
        <p:nvSpPr>
          <p:cNvPr id="5" name="Footer Placeholder 4">
            <a:extLst>
              <a:ext uri="{FF2B5EF4-FFF2-40B4-BE49-F238E27FC236}">
                <a16:creationId xmlns:a16="http://schemas.microsoft.com/office/drawing/2014/main" id="{3C018729-D6D0-9106-0C46-CA8563A0F7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D4E416-84F0-AABD-FE94-12033C345111}"/>
              </a:ext>
            </a:extLst>
          </p:cNvPr>
          <p:cNvSpPr>
            <a:spLocks noGrp="1"/>
          </p:cNvSpPr>
          <p:nvPr>
            <p:ph type="sldNum" sz="quarter" idx="12"/>
          </p:nvPr>
        </p:nvSpPr>
        <p:spPr/>
        <p:txBody>
          <a:bodyPr/>
          <a:lstStyle/>
          <a:p>
            <a:fld id="{768ECBCD-DFDB-2348-BB56-CD3B9AC6168A}" type="slidenum">
              <a:rPr lang="en-US" smtClean="0"/>
              <a:t>‹#›</a:t>
            </a:fld>
            <a:endParaRPr lang="en-US"/>
          </a:p>
        </p:txBody>
      </p:sp>
    </p:spTree>
    <p:extLst>
      <p:ext uri="{BB962C8B-B14F-4D97-AF65-F5344CB8AC3E}">
        <p14:creationId xmlns:p14="http://schemas.microsoft.com/office/powerpoint/2010/main" val="412260739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0856F00-E8E0-0D21-58C4-05FB00F1B1B8}"/>
              </a:ext>
            </a:extLst>
          </p:cNvPr>
          <p:cNvSpPr>
            <a:spLocks noGrp="1"/>
          </p:cNvSpPr>
          <p:nvPr>
            <p:ph type="title" orient="vert"/>
          </p:nvPr>
        </p:nvSpPr>
        <p:spPr>
          <a:xfrm>
            <a:off x="8724901" y="365124"/>
            <a:ext cx="2628900"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1CB0AF-2F5B-EC73-263E-607BFD537584}"/>
              </a:ext>
            </a:extLst>
          </p:cNvPr>
          <p:cNvSpPr>
            <a:spLocks noGrp="1"/>
          </p:cNvSpPr>
          <p:nvPr>
            <p:ph type="body" orient="vert" idx="1"/>
          </p:nvPr>
        </p:nvSpPr>
        <p:spPr>
          <a:xfrm>
            <a:off x="838201" y="365124"/>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14AEFD-6AE5-084C-D063-47330E220E46}"/>
              </a:ext>
            </a:extLst>
          </p:cNvPr>
          <p:cNvSpPr>
            <a:spLocks noGrp="1"/>
          </p:cNvSpPr>
          <p:nvPr>
            <p:ph type="dt" sz="half" idx="10"/>
          </p:nvPr>
        </p:nvSpPr>
        <p:spPr/>
        <p:txBody>
          <a:bodyPr/>
          <a:lstStyle/>
          <a:p>
            <a:fld id="{3C28D057-0250-A54B-BFF9-F4608781550C}" type="datetimeFigureOut">
              <a:rPr lang="en-US" smtClean="0"/>
              <a:t>2/6/26</a:t>
            </a:fld>
            <a:endParaRPr lang="en-US"/>
          </a:p>
        </p:txBody>
      </p:sp>
      <p:sp>
        <p:nvSpPr>
          <p:cNvPr id="5" name="Footer Placeholder 4">
            <a:extLst>
              <a:ext uri="{FF2B5EF4-FFF2-40B4-BE49-F238E27FC236}">
                <a16:creationId xmlns:a16="http://schemas.microsoft.com/office/drawing/2014/main" id="{3AAB283B-430C-3C9A-21E3-40D7C347B9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66FC3-6454-7116-94FB-9C3F41154F4F}"/>
              </a:ext>
            </a:extLst>
          </p:cNvPr>
          <p:cNvSpPr>
            <a:spLocks noGrp="1"/>
          </p:cNvSpPr>
          <p:nvPr>
            <p:ph type="sldNum" sz="quarter" idx="12"/>
          </p:nvPr>
        </p:nvSpPr>
        <p:spPr/>
        <p:txBody>
          <a:bodyPr/>
          <a:lstStyle/>
          <a:p>
            <a:fld id="{768ECBCD-DFDB-2348-BB56-CD3B9AC6168A}" type="slidenum">
              <a:rPr lang="en-US" smtClean="0"/>
              <a:t>‹#›</a:t>
            </a:fld>
            <a:endParaRPr lang="en-US"/>
          </a:p>
        </p:txBody>
      </p:sp>
    </p:spTree>
    <p:extLst>
      <p:ext uri="{BB962C8B-B14F-4D97-AF65-F5344CB8AC3E}">
        <p14:creationId xmlns:p14="http://schemas.microsoft.com/office/powerpoint/2010/main" val="418712389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5162"/>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98B309-7AA6-02B3-3883-11F3BA6EC0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3297BB3-E50F-5E4E-0302-4082B44B0A05}"/>
              </a:ext>
            </a:extLst>
          </p:cNvPr>
          <p:cNvSpPr>
            <a:spLocks noGrp="1"/>
          </p:cNvSpPr>
          <p:nvPr>
            <p:ph type="body" idx="1"/>
          </p:nvPr>
        </p:nvSpPr>
        <p:spPr>
          <a:xfrm>
            <a:off x="838200" y="1825624"/>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CFC2D1-26C4-2BB2-27D0-F6EE66EE41BD}"/>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C28D057-0250-A54B-BFF9-F4608781550C}" type="datetimeFigureOut">
              <a:rPr lang="en-US" smtClean="0"/>
              <a:t>2/6/26</a:t>
            </a:fld>
            <a:endParaRPr lang="en-US"/>
          </a:p>
        </p:txBody>
      </p:sp>
      <p:sp>
        <p:nvSpPr>
          <p:cNvPr id="5" name="Footer Placeholder 4">
            <a:extLst>
              <a:ext uri="{FF2B5EF4-FFF2-40B4-BE49-F238E27FC236}">
                <a16:creationId xmlns:a16="http://schemas.microsoft.com/office/drawing/2014/main" id="{86F5CA2A-2D1B-391E-982F-DE096BBC3498}"/>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0AE6E9F-6B2E-BA70-BFB5-6BA3A865787F}"/>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68ECBCD-DFDB-2348-BB56-CD3B9AC6168A}" type="slidenum">
              <a:rPr lang="en-US" smtClean="0"/>
              <a:t>‹#›</a:t>
            </a:fld>
            <a:endParaRPr lang="en-US"/>
          </a:p>
        </p:txBody>
      </p:sp>
    </p:spTree>
    <p:extLst>
      <p:ext uri="{BB962C8B-B14F-4D97-AF65-F5344CB8AC3E}">
        <p14:creationId xmlns:p14="http://schemas.microsoft.com/office/powerpoint/2010/main" val="39795119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42"/>
            <a:lum/>
          </a:blip>
          <a:srcRect/>
          <a:stretch>
            <a:fillRect l="-6000" r="-6000"/>
          </a:stretch>
        </a:blipFill>
        <a:effectLst/>
      </p:bgPr>
    </p:bg>
    <p:spTree>
      <p:nvGrpSpPr>
        <p:cNvPr id="1" name="">
          <a:extLst>
            <a:ext uri="{FF2B5EF4-FFF2-40B4-BE49-F238E27FC236}">
              <a16:creationId xmlns:a16="http://schemas.microsoft.com/office/drawing/2014/main" id="{4E3BBBF2-1A8A-14B8-70BB-60292EEA96F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863FB5A-1B35-76D5-B463-6E2D08A88C5C}"/>
              </a:ext>
            </a:extLst>
          </p:cNvPr>
          <p:cNvSpPr txBox="1"/>
          <p:nvPr/>
        </p:nvSpPr>
        <p:spPr>
          <a:xfrm>
            <a:off x="1114166" y="761494"/>
            <a:ext cx="9963661" cy="1015663"/>
          </a:xfrm>
          <a:prstGeom prst="rect">
            <a:avLst/>
          </a:prstGeom>
          <a:noFill/>
        </p:spPr>
        <p:txBody>
          <a:bodyPr wrap="square" rtlCol="0">
            <a:spAutoFit/>
          </a:bodyPr>
          <a:lstStyle/>
          <a:p>
            <a:pPr algn="ctr"/>
            <a:r>
              <a:rPr lang="en-US" sz="6000" dirty="0">
                <a:latin typeface="Helvetica Neue Medium" panose="02000503000000020004" pitchFamily="2" charset="0"/>
                <a:ea typeface="Helvetica Neue Medium" panose="02000503000000020004" pitchFamily="2" charset="0"/>
                <a:cs typeface="Helvetica Neue Medium" panose="02000503000000020004" pitchFamily="2" charset="0"/>
              </a:rPr>
              <a:t>HOPE and HEALING GRIEF</a:t>
            </a:r>
          </a:p>
        </p:txBody>
      </p:sp>
      <p:pic>
        <p:nvPicPr>
          <p:cNvPr id="3" name="Picture 2" descr="A heart with white letters and a black background&#10;&#10;AI-generated content may be incorrect.">
            <a:extLst>
              <a:ext uri="{FF2B5EF4-FFF2-40B4-BE49-F238E27FC236}">
                <a16:creationId xmlns:a16="http://schemas.microsoft.com/office/drawing/2014/main" id="{D12F4C78-A90E-783A-885F-65E88EA6BE21}"/>
              </a:ext>
            </a:extLst>
          </p:cNvPr>
          <p:cNvPicPr>
            <a:picLocks noChangeAspect="1"/>
          </p:cNvPicPr>
          <p:nvPr/>
        </p:nvPicPr>
        <p:blipFill>
          <a:blip r:embed="rId3"/>
          <a:stretch>
            <a:fillRect/>
          </a:stretch>
        </p:blipFill>
        <p:spPr>
          <a:xfrm>
            <a:off x="3916095" y="2034832"/>
            <a:ext cx="4359797" cy="3633164"/>
          </a:xfrm>
          <a:prstGeom prst="rect">
            <a:avLst/>
          </a:prstGeom>
          <a:effectLst>
            <a:outerShdw blurRad="50800" dist="38100" dir="2700000" algn="tl" rotWithShape="0">
              <a:prstClr val="black">
                <a:alpha val="40000"/>
              </a:prstClr>
            </a:outerShdw>
          </a:effectLst>
        </p:spPr>
      </p:pic>
      <p:sp>
        <p:nvSpPr>
          <p:cNvPr id="4" name="TextBox 3">
            <a:extLst>
              <a:ext uri="{FF2B5EF4-FFF2-40B4-BE49-F238E27FC236}">
                <a16:creationId xmlns:a16="http://schemas.microsoft.com/office/drawing/2014/main" id="{ED5A1B36-21F8-85AE-4999-CB86C14BD5A3}"/>
              </a:ext>
            </a:extLst>
          </p:cNvPr>
          <p:cNvSpPr txBox="1"/>
          <p:nvPr/>
        </p:nvSpPr>
        <p:spPr>
          <a:xfrm>
            <a:off x="3599324" y="5925671"/>
            <a:ext cx="4993341" cy="461665"/>
          </a:xfrm>
          <a:prstGeom prst="rect">
            <a:avLst/>
          </a:prstGeom>
          <a:noFill/>
        </p:spPr>
        <p:txBody>
          <a:bodyPr wrap="square" rtlCol="0">
            <a:spAutoFit/>
          </a:bodyPr>
          <a:lstStyle/>
          <a:p>
            <a:pPr algn="ctr"/>
            <a:r>
              <a:rPr lang="en-US" sz="2400" dirty="0" err="1"/>
              <a:t>HopeHealingGrief.org</a:t>
            </a:r>
            <a:endParaRPr lang="en-US" sz="2400"/>
          </a:p>
        </p:txBody>
      </p:sp>
    </p:spTree>
    <p:extLst>
      <p:ext uri="{BB962C8B-B14F-4D97-AF65-F5344CB8AC3E}">
        <p14:creationId xmlns:p14="http://schemas.microsoft.com/office/powerpoint/2010/main" val="69297576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DC0D7-6851-836B-5CAE-9C8A2E65AB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795DFB-6787-792A-18CA-D95F1698DF56}"/>
              </a:ext>
            </a:extLst>
          </p:cNvPr>
          <p:cNvSpPr>
            <a:spLocks noGrp="1"/>
          </p:cNvSpPr>
          <p:nvPr>
            <p:ph type="title"/>
          </p:nvPr>
        </p:nvSpPr>
        <p:spPr>
          <a:xfrm>
            <a:off x="838200" y="211932"/>
            <a:ext cx="10515600" cy="1325563"/>
          </a:xfrm>
        </p:spPr>
        <p:txBody>
          <a:bodyPr/>
          <a:lstStyle/>
          <a:p>
            <a:pPr algn="ctr"/>
            <a:r>
              <a:rPr lang="en-US" dirty="0">
                <a:latin typeface="Helvetica Neue Medium" panose="02000503000000020004" pitchFamily="2" charset="0"/>
                <a:ea typeface="Helvetica Neue Medium" panose="02000503000000020004" pitchFamily="2" charset="0"/>
                <a:cs typeface="Helvetica Neue Medium" panose="02000503000000020004" pitchFamily="2" charset="0"/>
              </a:rPr>
              <a:t>Welcome to Hope and Healing Grief</a:t>
            </a:r>
          </a:p>
        </p:txBody>
      </p:sp>
      <p:sp>
        <p:nvSpPr>
          <p:cNvPr id="3" name="Content Placeholder 2">
            <a:extLst>
              <a:ext uri="{FF2B5EF4-FFF2-40B4-BE49-F238E27FC236}">
                <a16:creationId xmlns:a16="http://schemas.microsoft.com/office/drawing/2014/main" id="{2337E272-A1DC-D16F-35A8-921F3FD82311}"/>
              </a:ext>
            </a:extLst>
          </p:cNvPr>
          <p:cNvSpPr>
            <a:spLocks noGrp="1"/>
          </p:cNvSpPr>
          <p:nvPr>
            <p:ph idx="1"/>
          </p:nvPr>
        </p:nvSpPr>
        <p:spPr>
          <a:xfrm>
            <a:off x="838200" y="2248695"/>
            <a:ext cx="10515600" cy="3453605"/>
          </a:xfrm>
        </p:spPr>
        <p:txBody>
          <a:bodyPr>
            <a:noAutofit/>
          </a:bodyPr>
          <a:lstStyle/>
          <a:p>
            <a:pPr marL="0" indent="0" algn="just">
              <a:buNone/>
            </a:pPr>
            <a:r>
              <a:rPr lang="en-US" sz="1800" dirty="0">
                <a:latin typeface="Helvetica Neue" panose="02000503000000020004" pitchFamily="2" charset="0"/>
                <a:ea typeface="Helvetica Neue" panose="02000503000000020004" pitchFamily="2" charset="0"/>
                <a:cs typeface="Helvetica Neue" panose="02000503000000020004" pitchFamily="2" charset="0"/>
              </a:rPr>
              <a:t>Welcome to the [NAME OF MEETING] of Hope and Healing Grief. My name is ___, and I am living in hope and healing. </a:t>
            </a:r>
          </a:p>
          <a:p>
            <a:pPr marL="0" indent="0" algn="just">
              <a:buNone/>
            </a:pPr>
            <a:r>
              <a:rPr lang="en-US" sz="1800" dirty="0">
                <a:latin typeface="Helvetica Neue" panose="02000503000000020004" pitchFamily="2" charset="0"/>
                <a:ea typeface="Helvetica Neue" panose="02000503000000020004" pitchFamily="2" charset="0"/>
                <a:cs typeface="Helvetica Neue" panose="02000503000000020004" pitchFamily="2" charset="0"/>
              </a:rPr>
              <a:t>This is a closed meeting for those seeking healing from grief or those exploring whether this path may be helpful for them. We ask that everyone keep their camera on during the meeting, as shared visibility helps create safety, presence, and connection for everyone here. If you’re unable to keep your camera on, please let the host know.</a:t>
            </a:r>
          </a:p>
          <a:p>
            <a:pPr marL="0" indent="0" algn="just">
              <a:buNone/>
            </a:pPr>
            <a:r>
              <a:rPr lang="en-US" sz="1800" dirty="0">
                <a:latin typeface="Helvetica Neue" panose="02000503000000020004" pitchFamily="2" charset="0"/>
                <a:ea typeface="Helvetica Neue" panose="02000503000000020004" pitchFamily="2" charset="0"/>
                <a:cs typeface="Helvetica Neue" panose="02000503000000020004" pitchFamily="2" charset="0"/>
              </a:rPr>
              <a:t>Hope and Healing Grief is non-professional. It is not therapy, offers no treatment, and is not advice-giving. We share our own experience and listen with respect. Hope and Healing Grief is not a social club or a place for dating. If anyone approaches you in a way that feels inappropriate, we encourage you to share this with the chairperson or another trusted member.</a:t>
            </a:r>
          </a:p>
          <a:p>
            <a:pPr marL="0" indent="0" algn="just">
              <a:buNone/>
            </a:pPr>
            <a:r>
              <a:rPr lang="en-US" sz="1800" dirty="0">
                <a:latin typeface="Helvetica Neue" panose="02000503000000020004" pitchFamily="2" charset="0"/>
                <a:ea typeface="Helvetica Neue" panose="02000503000000020004" pitchFamily="2" charset="0"/>
                <a:cs typeface="Helvetica Neue" panose="02000503000000020004" pitchFamily="2" charset="0"/>
              </a:rPr>
              <a:t>If you are new to Hope and Healing Grief, we encourage you to attend at least 6 meetings to see if this program is right for you.</a:t>
            </a:r>
          </a:p>
          <a:p>
            <a:pPr marL="0" indent="0" algn="just">
              <a:buNone/>
            </a:pPr>
            <a:r>
              <a:rPr lang="en-US" sz="1800" dirty="0">
                <a:latin typeface="Helvetica Neue" panose="02000503000000020004" pitchFamily="2" charset="0"/>
                <a:ea typeface="Helvetica Neue" panose="02000503000000020004" pitchFamily="2" charset="0"/>
                <a:cs typeface="Helvetica Neue" panose="02000503000000020004" pitchFamily="2" charset="0"/>
              </a:rPr>
              <a:t>What is shared here is held in confidence, and all people and beliefs are welcome. </a:t>
            </a:r>
          </a:p>
          <a:p>
            <a:pPr marL="0" indent="0" algn="just">
              <a:buNone/>
            </a:pPr>
            <a:r>
              <a:rPr lang="en-US" sz="1800" dirty="0">
                <a:latin typeface="Helvetica Neue" panose="02000503000000020004" pitchFamily="2" charset="0"/>
                <a:ea typeface="Helvetica Neue" panose="02000503000000020004" pitchFamily="2" charset="0"/>
                <a:cs typeface="Helvetica Neue" panose="02000503000000020004" pitchFamily="2" charset="0"/>
              </a:rPr>
              <a:t>May I have a volunteer read </a:t>
            </a:r>
            <a:r>
              <a:rPr lang="en-US" sz="1800" b="1" i="1" dirty="0">
                <a:solidFill>
                  <a:srgbClr val="BA4608"/>
                </a:solidFill>
                <a:latin typeface="Helvetica Neue" panose="02000503000000020004" pitchFamily="2" charset="0"/>
                <a:ea typeface="Helvetica Neue" panose="02000503000000020004" pitchFamily="2" charset="0"/>
                <a:cs typeface="Helvetica Neue" panose="02000503000000020004" pitchFamily="2" charset="0"/>
              </a:rPr>
              <a:t>The Preamble</a:t>
            </a:r>
            <a:r>
              <a:rPr lang="en-US" sz="1800" dirty="0">
                <a:latin typeface="Helvetica Neue" panose="02000503000000020004" pitchFamily="2" charset="0"/>
                <a:ea typeface="Helvetica Neue" panose="02000503000000020004" pitchFamily="2" charset="0"/>
                <a:cs typeface="Helvetica Neue" panose="02000503000000020004" pitchFamily="2" charset="0"/>
              </a:rPr>
              <a:t>?</a:t>
            </a:r>
          </a:p>
        </p:txBody>
      </p:sp>
      <p:sp>
        <p:nvSpPr>
          <p:cNvPr id="5" name="TextBox 4">
            <a:extLst>
              <a:ext uri="{FF2B5EF4-FFF2-40B4-BE49-F238E27FC236}">
                <a16:creationId xmlns:a16="http://schemas.microsoft.com/office/drawing/2014/main" id="{1C2CCC1C-F435-DDB6-B0B4-D6AFC15B986F}"/>
              </a:ext>
            </a:extLst>
          </p:cNvPr>
          <p:cNvSpPr txBox="1"/>
          <p:nvPr/>
        </p:nvSpPr>
        <p:spPr>
          <a:xfrm>
            <a:off x="1301750" y="1410495"/>
            <a:ext cx="9588500" cy="646331"/>
          </a:xfrm>
          <a:prstGeom prst="rect">
            <a:avLst/>
          </a:prstGeom>
          <a:noFill/>
        </p:spPr>
        <p:txBody>
          <a:bodyPr wrap="square">
            <a:spAutoFit/>
          </a:bodyPr>
          <a:lstStyle/>
          <a:p>
            <a:pPr algn="ctr"/>
            <a:r>
              <a:rPr lang="en-US"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Do we have a volunteer to chair today? I can run the PowerPoint. </a:t>
            </a:r>
          </a:p>
          <a:p>
            <a:pPr algn="ctr"/>
            <a:r>
              <a:rPr lang="en-US"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At the end of this meeting, we’ll ask if someone will chair next week’s meeting.</a:t>
            </a:r>
          </a:p>
        </p:txBody>
      </p:sp>
    </p:spTree>
    <p:extLst>
      <p:ext uri="{BB962C8B-B14F-4D97-AF65-F5344CB8AC3E}">
        <p14:creationId xmlns:p14="http://schemas.microsoft.com/office/powerpoint/2010/main" val="189040451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D331B-2003-7067-0505-7EB5D60664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1DF4D6-D59A-FBE1-CD73-2B87EBEF93A9}"/>
              </a:ext>
            </a:extLst>
          </p:cNvPr>
          <p:cNvSpPr>
            <a:spLocks noGrp="1"/>
          </p:cNvSpPr>
          <p:nvPr>
            <p:ph type="title"/>
          </p:nvPr>
        </p:nvSpPr>
        <p:spPr>
          <a:xfrm>
            <a:off x="838200" y="211932"/>
            <a:ext cx="10515600" cy="1325563"/>
          </a:xfrm>
        </p:spPr>
        <p:txBody>
          <a:bodyPr/>
          <a:lstStyle/>
          <a:p>
            <a:pPr algn="ctr"/>
            <a:r>
              <a:rPr lang="en-US" dirty="0">
                <a:latin typeface="Helvetica Neue Medium" panose="02000503000000020004" pitchFamily="2" charset="0"/>
                <a:ea typeface="Helvetica Neue Medium" panose="02000503000000020004" pitchFamily="2" charset="0"/>
                <a:cs typeface="Helvetica Neue Medium" panose="02000503000000020004" pitchFamily="2" charset="0"/>
              </a:rPr>
              <a:t>Meeting Preamble</a:t>
            </a:r>
          </a:p>
        </p:txBody>
      </p:sp>
      <p:sp>
        <p:nvSpPr>
          <p:cNvPr id="12" name="Rectangle 3">
            <a:extLst>
              <a:ext uri="{FF2B5EF4-FFF2-40B4-BE49-F238E27FC236}">
                <a16:creationId xmlns:a16="http://schemas.microsoft.com/office/drawing/2014/main" id="{52B41422-2EBE-35BA-1974-C51CA252E682}"/>
              </a:ext>
            </a:extLst>
          </p:cNvPr>
          <p:cNvSpPr>
            <a:spLocks noGrp="1" noChangeArrowheads="1"/>
          </p:cNvSpPr>
          <p:nvPr>
            <p:ph idx="1"/>
          </p:nvPr>
        </p:nvSpPr>
        <p:spPr bwMode="auto">
          <a:xfrm>
            <a:off x="838200" y="1428767"/>
            <a:ext cx="9970213"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460375" marR="0" lvl="0" indent="0" algn="just" defTabSz="914400" rtl="0" eaLnBrk="0" fontAlgn="base" latinLnBrk="0" hangingPunct="0">
              <a:lnSpc>
                <a:spcPct val="100000"/>
              </a:lnSpc>
              <a:spcBef>
                <a:spcPct val="0"/>
              </a:spcBef>
              <a:spcAft>
                <a:spcPct val="0"/>
              </a:spcAft>
              <a:buClrTx/>
              <a:buSzTx/>
              <a:buFontTx/>
              <a:buNone/>
            </a:pPr>
            <a:r>
              <a:rPr kumimoji="0" lang="en-US" altLang="en-US" sz="1800" b="0" u="none" strike="noStrike" cap="none" normalizeH="0" baseline="0" dirty="0">
                <a:ln>
                  <a:noFill/>
                </a:ln>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We gather as equals, guided by compassion as we navigate the pain of loss. No grief is too small to be felt or too great to heal. Here, no one grieves alone.</a:t>
            </a:r>
            <a:endParaRPr kumimoji="0" lang="en-US" altLang="en-US" sz="1800" b="0" u="none" strike="noStrike" cap="none" normalizeH="0" baseline="0" dirty="0">
              <a:ln>
                <a:noFill/>
              </a:ln>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a:p>
            <a:pPr marL="460375" marR="0" lvl="0" indent="0" algn="just" defTabSz="914400" rtl="0" eaLnBrk="0" fontAlgn="base" latinLnBrk="0" hangingPunct="0">
              <a:lnSpc>
                <a:spcPct val="100000"/>
              </a:lnSpc>
              <a:spcBef>
                <a:spcPct val="0"/>
              </a:spcBef>
              <a:spcAft>
                <a:spcPct val="0"/>
              </a:spcAft>
              <a:buClrTx/>
              <a:buSzTx/>
              <a:buFontTx/>
              <a:buNone/>
            </a:pPr>
            <a:endParaRPr kumimoji="0" lang="en-US" altLang="en-US" sz="1200" b="0" u="none" strike="noStrike" cap="none" normalizeH="0" baseline="0" dirty="0">
              <a:ln>
                <a:noFill/>
              </a:ln>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a:p>
            <a:pPr marL="460375" marR="0" lvl="0" indent="0" algn="just" defTabSz="914400" rtl="0" eaLnBrk="0" fontAlgn="base" latinLnBrk="0" hangingPunct="0">
              <a:lnSpc>
                <a:spcPct val="100000"/>
              </a:lnSpc>
              <a:spcBef>
                <a:spcPct val="0"/>
              </a:spcBef>
              <a:spcAft>
                <a:spcPct val="0"/>
              </a:spcAft>
              <a:buClrTx/>
              <a:buSzTx/>
              <a:buFontTx/>
              <a:buNone/>
            </a:pPr>
            <a:r>
              <a:rPr kumimoji="0" lang="en-US" altLang="en-US" sz="1800" b="0" u="none" strike="noStrike" cap="none" normalizeH="0" baseline="0" dirty="0">
                <a:ln>
                  <a:noFill/>
                </a:ln>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We heal individually through the Twelve Truths and create hope collectively through the Twelve Tenets. With no governing leaders, we follow collective wisdom rather than individual will.</a:t>
            </a:r>
            <a:endParaRPr kumimoji="0" lang="en-US" altLang="en-US" sz="1800" b="0" u="none" strike="noStrike" cap="none" normalizeH="0" baseline="0" dirty="0">
              <a:ln>
                <a:noFill/>
              </a:ln>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a:p>
            <a:pPr marL="460375" marR="0" lvl="0" indent="0" algn="just" defTabSz="914400" rtl="0" eaLnBrk="0" fontAlgn="base" latinLnBrk="0" hangingPunct="0">
              <a:lnSpc>
                <a:spcPct val="100000"/>
              </a:lnSpc>
              <a:spcBef>
                <a:spcPct val="0"/>
              </a:spcBef>
              <a:spcAft>
                <a:spcPct val="0"/>
              </a:spcAft>
              <a:buClrTx/>
              <a:buSzTx/>
              <a:buFontTx/>
              <a:buNone/>
            </a:pPr>
            <a:r>
              <a:rPr kumimoji="0" lang="en-US" altLang="en-US" sz="1200" b="0" u="none" strike="noStrike" cap="none" normalizeH="0" baseline="0" dirty="0">
                <a:ln>
                  <a:noFill/>
                </a:ln>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 </a:t>
            </a:r>
            <a:endParaRPr kumimoji="0" lang="en-US" altLang="en-US" sz="1200" b="0" u="none" strike="noStrike" cap="none" normalizeH="0" baseline="0" dirty="0">
              <a:ln>
                <a:noFill/>
              </a:ln>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a:p>
            <a:pPr marL="460375" lvl="0" indent="0" algn="just" defTabSz="914400">
              <a:lnSpc>
                <a:spcPct val="100000"/>
              </a:lnSpc>
              <a:buNone/>
            </a:pPr>
            <a:r>
              <a:rPr kumimoji="0" lang="en-US" altLang="en-US" sz="1800" b="0" u="none" strike="noStrike" cap="none" normalizeH="0" baseline="0" dirty="0">
                <a:ln>
                  <a:noFill/>
                </a:ln>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Anonymity encourages honesty and protects what is shared</a:t>
            </a:r>
            <a:r>
              <a:rPr lang="en-US" altLang="en-US" sz="18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Hope and Healing Grief is inspired </a:t>
            </a:r>
            <a:r>
              <a:rPr kumimoji="0" lang="en-US" altLang="en-US" sz="1800" b="0" u="none" strike="noStrike" cap="none" normalizeH="0" baseline="0" dirty="0">
                <a:ln>
                  <a:noFill/>
                </a:ln>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by the Twelve Steps of Alcoholics Anonymous, but is a softer, gentler path created specifically for those navigating loss.</a:t>
            </a:r>
            <a:endParaRPr kumimoji="0" lang="en-US" altLang="en-US" sz="1800" b="0" u="none" strike="noStrike" cap="none" normalizeH="0" baseline="0" dirty="0">
              <a:ln>
                <a:noFill/>
              </a:ln>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a:p>
            <a:pPr marL="460375" marR="0" lvl="0" indent="0" algn="just" defTabSz="914400" rtl="0" eaLnBrk="0" fontAlgn="base" latinLnBrk="0" hangingPunct="0">
              <a:lnSpc>
                <a:spcPct val="100000"/>
              </a:lnSpc>
              <a:spcBef>
                <a:spcPct val="0"/>
              </a:spcBef>
              <a:spcAft>
                <a:spcPct val="0"/>
              </a:spcAft>
              <a:buClrTx/>
              <a:buSzTx/>
              <a:buFontTx/>
              <a:buNone/>
            </a:pPr>
            <a:r>
              <a:rPr kumimoji="0" lang="en-US" altLang="en-US" sz="1200" b="0" u="none" strike="noStrike" cap="none" normalizeH="0" baseline="0" dirty="0">
                <a:ln>
                  <a:noFill/>
                </a:ln>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 </a:t>
            </a:r>
            <a:endParaRPr kumimoji="0" lang="en-US" altLang="en-US" sz="1200" b="0" u="none" strike="noStrike" cap="none" normalizeH="0" baseline="0" dirty="0">
              <a:ln>
                <a:noFill/>
              </a:ln>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a:p>
            <a:pPr marL="460375" marR="0" lvl="0" indent="0" algn="just" defTabSz="914400" rtl="0" eaLnBrk="0" fontAlgn="base" latinLnBrk="0" hangingPunct="0">
              <a:lnSpc>
                <a:spcPct val="100000"/>
              </a:lnSpc>
              <a:spcBef>
                <a:spcPct val="0"/>
              </a:spcBef>
              <a:spcAft>
                <a:spcPct val="0"/>
              </a:spcAft>
              <a:buClrTx/>
              <a:buSzTx/>
              <a:buFontTx/>
              <a:buNone/>
            </a:pPr>
            <a:r>
              <a:rPr kumimoji="0" lang="en-US" altLang="en-US" sz="1800" b="0" u="none" strike="noStrike" cap="none" normalizeH="0" baseline="0" dirty="0">
                <a:ln>
                  <a:noFill/>
                </a:ln>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All who seek relief from grief are welcome here, exactly as we are and wherever we are on our healing journeys.</a:t>
            </a:r>
          </a:p>
        </p:txBody>
      </p:sp>
      <p:sp>
        <p:nvSpPr>
          <p:cNvPr id="3" name="TextBox 2">
            <a:extLst>
              <a:ext uri="{FF2B5EF4-FFF2-40B4-BE49-F238E27FC236}">
                <a16:creationId xmlns:a16="http://schemas.microsoft.com/office/drawing/2014/main" id="{ABF93FE3-F62B-BD46-2485-9642916AE1F5}"/>
              </a:ext>
            </a:extLst>
          </p:cNvPr>
          <p:cNvSpPr txBox="1"/>
          <p:nvPr/>
        </p:nvSpPr>
        <p:spPr>
          <a:xfrm>
            <a:off x="838200" y="5412838"/>
            <a:ext cx="10515600" cy="646331"/>
          </a:xfrm>
          <a:prstGeom prst="rect">
            <a:avLst/>
          </a:prstGeom>
          <a:noFill/>
        </p:spPr>
        <p:txBody>
          <a:bodyPr wrap="square" rtlCol="0">
            <a:spAutoFit/>
          </a:bodyPr>
          <a:lstStyle/>
          <a:p>
            <a:pPr algn="just"/>
            <a:r>
              <a:rPr lang="en-US" dirty="0">
                <a:latin typeface="Helvetica Neue" panose="02000503000000020004" pitchFamily="2" charset="0"/>
                <a:ea typeface="Helvetica Neue" panose="02000503000000020004" pitchFamily="2" charset="0"/>
                <a:cs typeface="Helvetica Neue" panose="02000503000000020004" pitchFamily="2" charset="0"/>
              </a:rPr>
              <a:t>Thank you. We will now read the </a:t>
            </a:r>
            <a:r>
              <a:rPr lang="en-US" b="1" i="1" dirty="0">
                <a:solidFill>
                  <a:srgbClr val="BA4608"/>
                </a:solidFill>
                <a:latin typeface="Helvetica Neue" panose="02000503000000020004" pitchFamily="2" charset="0"/>
                <a:ea typeface="Helvetica Neue" panose="02000503000000020004" pitchFamily="2" charset="0"/>
                <a:cs typeface="Helvetica Neue" panose="02000503000000020004" pitchFamily="2" charset="0"/>
              </a:rPr>
              <a:t>12 Truths of Hope and Healing Grief. </a:t>
            </a:r>
            <a:r>
              <a:rPr lang="en-US" dirty="0">
                <a:latin typeface="Helvetica Neue" panose="02000503000000020004" pitchFamily="2" charset="0"/>
                <a:ea typeface="Helvetica Neue" panose="02000503000000020004" pitchFamily="2" charset="0"/>
                <a:cs typeface="Helvetica Neue" panose="02000503000000020004" pitchFamily="2" charset="0"/>
              </a:rPr>
              <a:t>I’ll read the first two and I ask others to read two after me. </a:t>
            </a:r>
          </a:p>
        </p:txBody>
      </p:sp>
      <p:cxnSp>
        <p:nvCxnSpPr>
          <p:cNvPr id="5" name="Straight Connector 4">
            <a:extLst>
              <a:ext uri="{FF2B5EF4-FFF2-40B4-BE49-F238E27FC236}">
                <a16:creationId xmlns:a16="http://schemas.microsoft.com/office/drawing/2014/main" id="{B7C40475-B570-5F71-AEFA-8D55FB2A71FC}"/>
              </a:ext>
            </a:extLst>
          </p:cNvPr>
          <p:cNvCxnSpPr/>
          <p:nvPr/>
        </p:nvCxnSpPr>
        <p:spPr>
          <a:xfrm>
            <a:off x="838200" y="5034337"/>
            <a:ext cx="1051560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134065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520F3-DEC0-AA9E-CB35-A203B48776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874B66-0D16-3BF0-A670-05C72C0936A6}"/>
              </a:ext>
            </a:extLst>
          </p:cNvPr>
          <p:cNvSpPr>
            <a:spLocks noGrp="1"/>
          </p:cNvSpPr>
          <p:nvPr>
            <p:ph type="title"/>
          </p:nvPr>
        </p:nvSpPr>
        <p:spPr>
          <a:xfrm>
            <a:off x="838200" y="211932"/>
            <a:ext cx="10515600" cy="1325563"/>
          </a:xfrm>
        </p:spPr>
        <p:txBody>
          <a:bodyPr/>
          <a:lstStyle/>
          <a:p>
            <a:pPr algn="ctr"/>
            <a:r>
              <a:rPr lang="en-US">
                <a:latin typeface="Helvetica Neue Medium" panose="02000503000000020004" pitchFamily="2" charset="0"/>
                <a:ea typeface="Helvetica Neue Medium" panose="02000503000000020004" pitchFamily="2" charset="0"/>
                <a:cs typeface="Helvetica Neue Medium" panose="02000503000000020004" pitchFamily="2" charset="0"/>
              </a:rPr>
              <a:t>12 Truths of Hope and Healing Grief</a:t>
            </a:r>
          </a:p>
        </p:txBody>
      </p:sp>
      <p:sp>
        <p:nvSpPr>
          <p:cNvPr id="4" name="Rectangle 2">
            <a:extLst>
              <a:ext uri="{FF2B5EF4-FFF2-40B4-BE49-F238E27FC236}">
                <a16:creationId xmlns:a16="http://schemas.microsoft.com/office/drawing/2014/main" id="{D5263498-7F4B-3833-35BF-F5A70E7718EC}"/>
              </a:ext>
            </a:extLst>
          </p:cNvPr>
          <p:cNvSpPr>
            <a:spLocks noGrp="1" noChangeArrowheads="1"/>
          </p:cNvSpPr>
          <p:nvPr>
            <p:ph idx="1"/>
          </p:nvPr>
        </p:nvSpPr>
        <p:spPr bwMode="auto">
          <a:xfrm>
            <a:off x="838200" y="1306134"/>
            <a:ext cx="10515600" cy="5355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1. We became honest with our grief – acknowledging that its pain was shaping our lives.</a:t>
            </a:r>
            <a:endParaRPr kumimoji="0" lang="en-US" altLang="en-US" sz="1800" b="0" i="0" u="none" strike="noStrike" cap="none" normalizeH="0" baseline="0">
              <a:ln>
                <a:noFill/>
              </a:ln>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2. Came to believe that compassion and connection with ourselves, others, and a power greater than ourselves could restore our hope in a better tomorrow. </a:t>
            </a:r>
            <a:endParaRPr kumimoji="0" lang="en-US" altLang="en-US" sz="1800" b="0" i="0" u="none" strike="noStrike" cap="none" normalizeH="0" baseline="0">
              <a:ln>
                <a:noFill/>
              </a:ln>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3. Made a decision to open our hearts to healing, trusting that life could hold meaning beyond our sorrow.</a:t>
            </a:r>
            <a:endParaRPr kumimoji="0" lang="en-US" altLang="en-US" sz="1800" b="0" i="0" u="none" strike="noStrike" cap="none" normalizeH="0" baseline="0">
              <a:ln>
                <a:noFill/>
              </a:ln>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4. Courageously took an honest look at our grief – its roots, its weight, and the many losses we carried.</a:t>
            </a:r>
            <a:endParaRPr kumimoji="0" lang="en-US" altLang="en-US" sz="1800" b="0" i="0" u="none" strike="noStrike" cap="none" normalizeH="0" baseline="0">
              <a:ln>
                <a:noFill/>
              </a:ln>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5. Shared our realizations and understandings with ourselves, another person, and our Higher Power.</a:t>
            </a:r>
            <a:endParaRPr kumimoji="0" lang="en-US" altLang="en-US" sz="1800" b="0" i="0" u="none" strike="noStrike" cap="none" normalizeH="0" baseline="0">
              <a:ln>
                <a:noFill/>
              </a:ln>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6. Became willing to let go of the beliefs, regrets, and expectations that kept us tied to our pain.</a:t>
            </a:r>
            <a:endParaRPr kumimoji="0" lang="en-US" altLang="en-US" sz="1800" b="0" i="0" u="none" strike="noStrike" cap="none" normalizeH="0" baseline="0">
              <a:ln>
                <a:noFill/>
              </a:ln>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7. Humbly invited hope, love, and resilience to heal the broken places within us. </a:t>
            </a:r>
            <a:endParaRPr kumimoji="0" lang="en-US" altLang="en-US" sz="1800" b="0" i="0" u="none" strike="noStrike" cap="none" normalizeH="0" baseline="0">
              <a:ln>
                <a:noFill/>
              </a:ln>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8. Made a list of all those our grief had distanced us from – including ourselves – and became willing to reconnect.</a:t>
            </a:r>
            <a:endParaRPr kumimoji="0" lang="en-US" altLang="en-US" sz="1800" b="0" i="0" u="none" strike="noStrike" cap="none" normalizeH="0" baseline="0">
              <a:ln>
                <a:noFill/>
              </a:ln>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9. Extended compassion and made amends where possible, recognizing that grief is a universal human experience deserving of gentleness.</a:t>
            </a:r>
            <a:endParaRPr kumimoji="0" lang="en-US" altLang="en-US" sz="1800" b="0" i="0" u="none" strike="noStrike" cap="none" normalizeH="0" baseline="0">
              <a:ln>
                <a:noFill/>
              </a:ln>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10. Committed to regular reflection, self-care, and honesty to continue nurturing our healing.</a:t>
            </a:r>
            <a:endParaRPr kumimoji="0" lang="en-US" altLang="en-US" sz="1800" b="0" i="0" u="none" strike="noStrike" cap="none" normalizeH="0" baseline="0">
              <a:ln>
                <a:noFill/>
              </a:ln>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11. Sought through mindfulness, meditation, and prayer to deepen our sense of connection with life, love, meaning, and hope.</a:t>
            </a:r>
            <a:endParaRPr kumimoji="0" lang="en-US" altLang="en-US" sz="1800" b="0" i="0" u="none" strike="noStrike" cap="none" normalizeH="0" baseline="0">
              <a:ln>
                <a:noFill/>
              </a:ln>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12. Having experienced hope and healing, we shared this gift with others who grieve – reminding them that no one has to heal alone.</a:t>
            </a:r>
            <a:endParaRPr kumimoji="0" lang="en-US" altLang="en-US" sz="1800" b="0" i="0" u="none" strike="noStrike" cap="none" normalizeH="0" baseline="0">
              <a:ln>
                <a:noFill/>
              </a:ln>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79640925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BDB8B7-C255-0793-9328-90163B765213}"/>
              </a:ext>
            </a:extLst>
          </p:cNvPr>
          <p:cNvSpPr>
            <a:spLocks noGrp="1"/>
          </p:cNvSpPr>
          <p:nvPr>
            <p:ph idx="1"/>
          </p:nvPr>
        </p:nvSpPr>
        <p:spPr>
          <a:xfrm>
            <a:off x="838200" y="1391991"/>
            <a:ext cx="10515600" cy="3332409"/>
          </a:xfrm>
        </p:spPr>
        <p:txBody>
          <a:bodyPr>
            <a:noAutofit/>
          </a:bodyPr>
          <a:lstStyle/>
          <a:p>
            <a:pPr marL="0" indent="0" algn="just">
              <a:spcBef>
                <a:spcPts val="0"/>
              </a:spcBef>
              <a:buSzPts val="800"/>
              <a:buNone/>
            </a:pPr>
            <a:r>
              <a:rPr lang="en-US" sz="1800" dirty="0">
                <a:solidFill>
                  <a:srgbClr val="000000"/>
                </a:solidFill>
                <a:latin typeface="Arial" panose="020B0604020202020204" pitchFamily="34" charset="0"/>
                <a:ea typeface="Times New Roman" panose="02020603050405020304" pitchFamily="18" charset="0"/>
                <a:cs typeface="Arial" panose="020B0604020202020204" pitchFamily="34" charset="0"/>
              </a:rPr>
              <a:t>Now is the time for introductions.</a:t>
            </a:r>
          </a:p>
          <a:p>
            <a:pPr marL="0" lvl="0" indent="0" algn="ctr">
              <a:spcBef>
                <a:spcPts val="0"/>
              </a:spcBef>
              <a:buSzPts val="800"/>
              <a:buNone/>
            </a:pPr>
            <a:endParaRPr lang="en-US" sz="1800" dirty="0">
              <a:solidFill>
                <a:srgbClr val="000000"/>
              </a:solidFill>
              <a:latin typeface="Arial" panose="020B0604020202020204" pitchFamily="34" charset="0"/>
              <a:ea typeface="Helvetica Neue" panose="02000503000000020004" pitchFamily="2" charset="0"/>
              <a:cs typeface="Arial" panose="020B0604020202020204" pitchFamily="34" charset="0"/>
              <a:sym typeface="Helvetica Neue"/>
            </a:endParaRPr>
          </a:p>
          <a:p>
            <a:pPr marL="0" lvl="0" indent="0">
              <a:spcBef>
                <a:spcPts val="0"/>
              </a:spcBef>
              <a:buSzPts val="800"/>
              <a:buNone/>
            </a:pPr>
            <a:r>
              <a:rPr lang="en-US" sz="1800" dirty="0">
                <a:latin typeface="Helvetica Neue" panose="02000503000000020004" pitchFamily="2" charset="0"/>
                <a:ea typeface="Helvetica Neue" panose="02000503000000020004" pitchFamily="2" charset="0"/>
                <a:cs typeface="Helvetica Neue" panose="02000503000000020004" pitchFamily="2" charset="0"/>
                <a:sym typeface="Helvetica Neue"/>
              </a:rPr>
              <a:t>Are there any newcomers here today? </a:t>
            </a:r>
          </a:p>
          <a:p>
            <a:pPr marL="0" lvl="0" indent="0" algn="just">
              <a:spcBef>
                <a:spcPts val="0"/>
              </a:spcBef>
              <a:buSzPts val="800"/>
              <a:buNone/>
            </a:pPr>
            <a:endParaRPr lang="en-US" sz="1800" dirty="0">
              <a:latin typeface="Helvetica Neue" panose="02000503000000020004" pitchFamily="2" charset="0"/>
              <a:ea typeface="Helvetica Neue" panose="02000503000000020004" pitchFamily="2" charset="0"/>
              <a:cs typeface="Helvetica Neue" panose="02000503000000020004" pitchFamily="2" charset="0"/>
              <a:sym typeface="Helvetica Neue"/>
            </a:endParaRPr>
          </a:p>
          <a:p>
            <a:pPr marL="458788" lvl="0" indent="0" algn="just">
              <a:spcBef>
                <a:spcPts val="0"/>
              </a:spcBef>
              <a:buSzPts val="800"/>
              <a:buNone/>
            </a:pPr>
            <a:r>
              <a:rPr lang="en-US" sz="1800" dirty="0">
                <a:latin typeface="Helvetica Neue" panose="02000503000000020004" pitchFamily="2" charset="0"/>
                <a:ea typeface="Helvetica Neue" panose="02000503000000020004" pitchFamily="2" charset="0"/>
                <a:cs typeface="Helvetica Neue" panose="02000503000000020004" pitchFamily="2" charset="0"/>
                <a:sym typeface="Helvetica Neue"/>
              </a:rPr>
              <a:t>[IF SO] Please introduce yourself by your first name only so that we may welcome you. </a:t>
            </a:r>
          </a:p>
          <a:p>
            <a:pPr marL="0" lvl="0" indent="0" algn="ctr">
              <a:spcBef>
                <a:spcPts val="0"/>
              </a:spcBef>
              <a:buSzPts val="800"/>
              <a:buNone/>
            </a:pPr>
            <a:endParaRPr lang="en-US" sz="1800" dirty="0">
              <a:latin typeface="Helvetica Neue" panose="02000503000000020004" pitchFamily="2" charset="0"/>
              <a:ea typeface="Helvetica Neue" panose="02000503000000020004" pitchFamily="2" charset="0"/>
              <a:cs typeface="Helvetica Neue" panose="02000503000000020004" pitchFamily="2" charset="0"/>
              <a:sym typeface="Helvetica Neue"/>
            </a:endParaRPr>
          </a:p>
          <a:p>
            <a:pPr marL="458788" lvl="0" indent="0">
              <a:spcBef>
                <a:spcPts val="0"/>
              </a:spcBef>
              <a:buSzPts val="800"/>
              <a:buNone/>
            </a:pPr>
            <a:r>
              <a:rPr lang="en-US" sz="1800" dirty="0">
                <a:latin typeface="Helvetica Neue" panose="02000503000000020004" pitchFamily="2" charset="0"/>
                <a:ea typeface="Helvetica Neue" panose="02000503000000020004" pitchFamily="2" charset="0"/>
                <a:cs typeface="Helvetica Neue" panose="02000503000000020004" pitchFamily="2" charset="0"/>
                <a:sym typeface="Helvetica Neue"/>
              </a:rPr>
              <a:t>[NEWCOMER(S) INTRODUCTIONS]</a:t>
            </a:r>
          </a:p>
          <a:p>
            <a:pPr marL="0" lvl="0" indent="0" algn="just">
              <a:spcBef>
                <a:spcPts val="0"/>
              </a:spcBef>
              <a:buSzPts val="800"/>
              <a:buNone/>
            </a:pPr>
            <a:endParaRPr lang="en-US" sz="1800" dirty="0">
              <a:latin typeface="Helvetica Neue" panose="02000503000000020004" pitchFamily="2" charset="0"/>
              <a:ea typeface="Helvetica Neue" panose="02000503000000020004" pitchFamily="2" charset="0"/>
              <a:cs typeface="Helvetica Neue" panose="02000503000000020004" pitchFamily="2" charset="0"/>
              <a:sym typeface="Helvetica Neue"/>
            </a:endParaRPr>
          </a:p>
          <a:p>
            <a:pPr marL="458788" lvl="0" indent="0" algn="just">
              <a:spcBef>
                <a:spcPts val="0"/>
              </a:spcBef>
              <a:buSzPts val="800"/>
              <a:buNone/>
            </a:pPr>
            <a:r>
              <a:rPr lang="en-US" sz="1800" dirty="0">
                <a:latin typeface="Helvetica Neue" panose="02000503000000020004" pitchFamily="2" charset="0"/>
                <a:ea typeface="Helvetica Neue" panose="02000503000000020004" pitchFamily="2" charset="0"/>
                <a:cs typeface="Helvetica Neue" panose="02000503000000020004" pitchFamily="2" charset="0"/>
                <a:sym typeface="Helvetica Neue"/>
              </a:rPr>
              <a:t>Welcome. Everyone here will have a chance to share today, so if you’d like to tell us more about your story you may do so later. But there is no requirement for anyone to speak at any time. </a:t>
            </a:r>
          </a:p>
          <a:p>
            <a:pPr marL="0" indent="0" algn="just">
              <a:lnSpc>
                <a:spcPct val="100000"/>
              </a:lnSpc>
              <a:buNone/>
            </a:pPr>
            <a:r>
              <a:rPr lang="en-US" sz="1800" dirty="0">
                <a:effectLst/>
                <a:latin typeface="Helvetica Neue" panose="02000503000000020004" pitchFamily="2" charset="0"/>
                <a:ea typeface="Helvetica Neue" panose="02000503000000020004" pitchFamily="2" charset="0"/>
                <a:cs typeface="Helvetica Neue" panose="02000503000000020004" pitchFamily="2" charset="0"/>
              </a:rPr>
              <a:t>Let’s all take a moment to </a:t>
            </a:r>
            <a:r>
              <a:rPr lang="en-US" sz="1800" dirty="0">
                <a:latin typeface="Helvetica Neue" panose="02000503000000020004" pitchFamily="2" charset="0"/>
                <a:ea typeface="Helvetica Neue" panose="02000503000000020004" pitchFamily="2" charset="0"/>
                <a:cs typeface="Helvetica Neue" panose="02000503000000020004" pitchFamily="2" charset="0"/>
              </a:rPr>
              <a:t>introduce ourselves, speaking as the spirit moves us. </a:t>
            </a:r>
            <a:r>
              <a:rPr lang="en-US" sz="18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My name is ______ and I am here for hope and healing. [OTHERS INTRODUCE THEMSELVES]</a:t>
            </a:r>
          </a:p>
        </p:txBody>
      </p:sp>
      <p:sp>
        <p:nvSpPr>
          <p:cNvPr id="6" name="Title 1">
            <a:extLst>
              <a:ext uri="{FF2B5EF4-FFF2-40B4-BE49-F238E27FC236}">
                <a16:creationId xmlns:a16="http://schemas.microsoft.com/office/drawing/2014/main" id="{F553F7CA-744E-D6E0-75C8-CA4E006F6161}"/>
              </a:ext>
            </a:extLst>
          </p:cNvPr>
          <p:cNvSpPr>
            <a:spLocks noGrp="1"/>
          </p:cNvSpPr>
          <p:nvPr>
            <p:ph type="title"/>
          </p:nvPr>
        </p:nvSpPr>
        <p:spPr>
          <a:xfrm>
            <a:off x="838200" y="211932"/>
            <a:ext cx="10515600" cy="1325563"/>
          </a:xfrm>
        </p:spPr>
        <p:txBody>
          <a:bodyPr/>
          <a:lstStyle/>
          <a:p>
            <a:pPr algn="ctr"/>
            <a:r>
              <a:rPr lang="en-US" dirty="0">
                <a:latin typeface="Helvetica Neue Medium" panose="02000503000000020004" pitchFamily="2" charset="0"/>
                <a:ea typeface="Helvetica Neue Medium" panose="02000503000000020004" pitchFamily="2" charset="0"/>
                <a:cs typeface="Helvetica Neue Medium" panose="02000503000000020004" pitchFamily="2" charset="0"/>
              </a:rPr>
              <a:t>Introductions</a:t>
            </a:r>
            <a:endPar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endParaRPr>
          </a:p>
        </p:txBody>
      </p:sp>
    </p:spTree>
    <p:extLst>
      <p:ext uri="{BB962C8B-B14F-4D97-AF65-F5344CB8AC3E}">
        <p14:creationId xmlns:p14="http://schemas.microsoft.com/office/powerpoint/2010/main" val="374650285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FE52B-E6D1-0FF7-245D-0C361AE47F4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1CD199-0946-21F6-22B0-3640A9FCE32F}"/>
              </a:ext>
            </a:extLst>
          </p:cNvPr>
          <p:cNvSpPr>
            <a:spLocks noGrp="1"/>
          </p:cNvSpPr>
          <p:nvPr>
            <p:ph idx="1"/>
          </p:nvPr>
        </p:nvSpPr>
        <p:spPr>
          <a:xfrm>
            <a:off x="838195" y="1446936"/>
            <a:ext cx="10515600" cy="721142"/>
          </a:xfrm>
        </p:spPr>
        <p:txBody>
          <a:bodyPr>
            <a:noAutofit/>
          </a:bodyPr>
          <a:lstStyle/>
          <a:p>
            <a:pPr marL="0" marR="0" indent="0" algn="just">
              <a:lnSpc>
                <a:spcPct val="100000"/>
              </a:lnSpc>
              <a:buNone/>
              <a:tabLst>
                <a:tab pos="4624705" algn="l"/>
              </a:tabLst>
            </a:pPr>
            <a:r>
              <a:rPr lang="en-US" sz="1800" kern="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The first week of each month, we have a brief business meeting following the close of that week’s meeting. All are welcome, everyone is encouraged to attend, and everyone’s voice matters.</a:t>
            </a:r>
            <a:endParaRPr lang="en-US" sz="18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Title 1">
            <a:extLst>
              <a:ext uri="{FF2B5EF4-FFF2-40B4-BE49-F238E27FC236}">
                <a16:creationId xmlns:a16="http://schemas.microsoft.com/office/drawing/2014/main" id="{B4079C7D-7F7B-8FCC-5F10-76DE2E24B4D2}"/>
              </a:ext>
            </a:extLst>
          </p:cNvPr>
          <p:cNvSpPr txBox="1">
            <a:spLocks/>
          </p:cNvSpPr>
          <p:nvPr/>
        </p:nvSpPr>
        <p:spPr>
          <a:xfrm>
            <a:off x="949499" y="2603112"/>
            <a:ext cx="10515600" cy="825888"/>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Helvetica Neue Medium" panose="02000503000000020004" pitchFamily="2" charset="0"/>
                <a:ea typeface="Helvetica Neue Medium" panose="02000503000000020004" pitchFamily="2" charset="0"/>
                <a:cs typeface="Helvetica Neue Medium" panose="02000503000000020004" pitchFamily="2" charset="0"/>
              </a:rPr>
              <a:t>Announcements</a:t>
            </a:r>
            <a:endPar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endParaRPr>
          </a:p>
        </p:txBody>
      </p:sp>
      <p:sp>
        <p:nvSpPr>
          <p:cNvPr id="6" name="Content Placeholder 2">
            <a:extLst>
              <a:ext uri="{FF2B5EF4-FFF2-40B4-BE49-F238E27FC236}">
                <a16:creationId xmlns:a16="http://schemas.microsoft.com/office/drawing/2014/main" id="{68A86DB9-ADE6-4F96-FA76-1F3344CA211F}"/>
              </a:ext>
            </a:extLst>
          </p:cNvPr>
          <p:cNvSpPr txBox="1">
            <a:spLocks/>
          </p:cNvSpPr>
          <p:nvPr/>
        </p:nvSpPr>
        <p:spPr>
          <a:xfrm>
            <a:off x="949499" y="3489027"/>
            <a:ext cx="10515600" cy="434083"/>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Font typeface="Arial" panose="020B0604020202020204" pitchFamily="34" charset="0"/>
              <a:buNone/>
              <a:tabLst>
                <a:tab pos="4624705" algn="l"/>
              </a:tabLst>
            </a:pPr>
            <a:r>
              <a:rPr lang="en-US" sz="1800"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Are there any announcements? </a:t>
            </a:r>
            <a:endParaRPr lang="en-US" sz="18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5" name="Title 1">
            <a:extLst>
              <a:ext uri="{FF2B5EF4-FFF2-40B4-BE49-F238E27FC236}">
                <a16:creationId xmlns:a16="http://schemas.microsoft.com/office/drawing/2014/main" id="{58C23402-31A0-6204-979A-8BED49E4EEA1}"/>
              </a:ext>
            </a:extLst>
          </p:cNvPr>
          <p:cNvSpPr txBox="1">
            <a:spLocks/>
          </p:cNvSpPr>
          <p:nvPr/>
        </p:nvSpPr>
        <p:spPr>
          <a:xfrm>
            <a:off x="838195" y="211932"/>
            <a:ext cx="10515600" cy="1325563"/>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Helvetica Neue Medium" panose="02000503000000020004" pitchFamily="2" charset="0"/>
                <a:ea typeface="Helvetica Neue Medium" panose="02000503000000020004" pitchFamily="2" charset="0"/>
                <a:cs typeface="Helvetica Neue Medium" panose="02000503000000020004" pitchFamily="2" charset="0"/>
              </a:rPr>
              <a:t>Business Meeting</a:t>
            </a:r>
            <a:endPar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endParaRPr>
          </a:p>
        </p:txBody>
      </p:sp>
    </p:spTree>
    <p:extLst>
      <p:ext uri="{BB962C8B-B14F-4D97-AF65-F5344CB8AC3E}">
        <p14:creationId xmlns:p14="http://schemas.microsoft.com/office/powerpoint/2010/main" val="20784160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6129F-E583-4730-A7C2-FF6EEE5BB3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470C9C-7AC2-1127-4A6D-D8406C66750A}"/>
              </a:ext>
            </a:extLst>
          </p:cNvPr>
          <p:cNvSpPr>
            <a:spLocks noGrp="1"/>
          </p:cNvSpPr>
          <p:nvPr>
            <p:ph type="title"/>
          </p:nvPr>
        </p:nvSpPr>
        <p:spPr>
          <a:xfrm>
            <a:off x="838195" y="265156"/>
            <a:ext cx="10515600" cy="1467392"/>
          </a:xfrm>
        </p:spPr>
        <p:txBody>
          <a:bodyPr>
            <a:normAutofit/>
          </a:bodyPr>
          <a:lstStyle/>
          <a:p>
            <a:pPr algn="ctr">
              <a:lnSpc>
                <a:spcPct val="100000"/>
              </a:lnSpc>
            </a:pPr>
            <a:r>
              <a:rPr lang="en-US" dirty="0">
                <a:latin typeface="Helvetica Neue Medium" panose="02000503000000020004" pitchFamily="2" charset="0"/>
                <a:ea typeface="Helvetica Neue Medium" panose="02000503000000020004" pitchFamily="2" charset="0"/>
                <a:cs typeface="Helvetica Neue Medium" panose="02000503000000020004" pitchFamily="2" charset="0"/>
              </a:rPr>
              <a:t>Moments of Hope and Healing </a:t>
            </a:r>
            <a:br>
              <a:rPr lang="en-US" sz="4000" dirty="0">
                <a:latin typeface="Helvetica Neue Medium" panose="02000503000000020004" pitchFamily="2" charset="0"/>
                <a:ea typeface="Helvetica Neue Medium" panose="02000503000000020004" pitchFamily="2" charset="0"/>
                <a:cs typeface="Helvetica Neue Medium" panose="02000503000000020004" pitchFamily="2" charset="0"/>
              </a:rPr>
            </a:br>
            <a:r>
              <a:rPr lang="en-US" sz="3600" i="1" dirty="0">
                <a:latin typeface="Helvetica Neue" panose="02000503000000020004" pitchFamily="2" charset="0"/>
                <a:ea typeface="Helvetica Neue" panose="02000503000000020004" pitchFamily="2" charset="0"/>
                <a:cs typeface="Helvetica Neue" panose="02000503000000020004" pitchFamily="2" charset="0"/>
              </a:rPr>
              <a:t>Gratitude and Remembrance</a:t>
            </a:r>
          </a:p>
        </p:txBody>
      </p:sp>
      <p:sp>
        <p:nvSpPr>
          <p:cNvPr id="7" name="TextBox 6">
            <a:extLst>
              <a:ext uri="{FF2B5EF4-FFF2-40B4-BE49-F238E27FC236}">
                <a16:creationId xmlns:a16="http://schemas.microsoft.com/office/drawing/2014/main" id="{51FC8F40-F909-7FBD-E163-B53948B8A3BC}"/>
              </a:ext>
            </a:extLst>
          </p:cNvPr>
          <p:cNvSpPr txBox="1"/>
          <p:nvPr/>
        </p:nvSpPr>
        <p:spPr>
          <a:xfrm>
            <a:off x="838195" y="1828652"/>
            <a:ext cx="10515600" cy="1754326"/>
          </a:xfrm>
          <a:prstGeom prst="rect">
            <a:avLst/>
          </a:prstGeom>
          <a:noFill/>
        </p:spPr>
        <p:txBody>
          <a:bodyPr wrap="square" rtlCol="0">
            <a:spAutoFit/>
          </a:bodyPr>
          <a:lstStyle/>
          <a:p>
            <a:pPr algn="just"/>
            <a:r>
              <a:rPr lang="en-US" dirty="0">
                <a:latin typeface="Helvetica Neue" panose="02000503000000020004" pitchFamily="2" charset="0"/>
                <a:ea typeface="Helvetica Neue" panose="02000503000000020004" pitchFamily="2" charset="0"/>
                <a:cs typeface="Helvetica Neue" panose="02000503000000020004" pitchFamily="2" charset="0"/>
              </a:rPr>
              <a:t>This is the time of the meeting when we pause to honor moments of hope, healing, gratitude, or remembrance that feel meaningful this week. If you’d like to share a moment, we ask that you keep it to a sentence or two. Sharing is optional, and everyone will have an opportunity to share at length later in the meeting. </a:t>
            </a:r>
          </a:p>
          <a:p>
            <a:pPr algn="just"/>
            <a:endParaRPr lang="en-US" dirty="0">
              <a:latin typeface="Helvetica Neue" panose="02000503000000020004" pitchFamily="2" charset="0"/>
              <a:ea typeface="Helvetica Neue" panose="02000503000000020004" pitchFamily="2" charset="0"/>
              <a:cs typeface="Helvetica Neue" panose="02000503000000020004" pitchFamily="2" charset="0"/>
            </a:endParaRPr>
          </a:p>
          <a:p>
            <a:pPr algn="just"/>
            <a:r>
              <a:rPr lang="en-US" dirty="0">
                <a:latin typeface="Helvetica Neue" panose="02000503000000020004" pitchFamily="2" charset="0"/>
                <a:ea typeface="Helvetica Neue" panose="02000503000000020004" pitchFamily="2" charset="0"/>
                <a:cs typeface="Helvetica Neue" panose="02000503000000020004" pitchFamily="2" charset="0"/>
              </a:rPr>
              <a:t>Would anyone like to share a moment?</a:t>
            </a:r>
          </a:p>
        </p:txBody>
      </p:sp>
      <p:pic>
        <p:nvPicPr>
          <p:cNvPr id="4" name="Picture 3" descr="A blue circle with black background&#10;&#10;AI-generated content may be incorrect.">
            <a:extLst>
              <a:ext uri="{FF2B5EF4-FFF2-40B4-BE49-F238E27FC236}">
                <a16:creationId xmlns:a16="http://schemas.microsoft.com/office/drawing/2014/main" id="{3F8F80FE-8041-70AB-AB83-96E4235F5F80}"/>
              </a:ext>
            </a:extLst>
          </p:cNvPr>
          <p:cNvPicPr>
            <a:picLocks noChangeAspect="1"/>
          </p:cNvPicPr>
          <p:nvPr/>
        </p:nvPicPr>
        <p:blipFill>
          <a:blip r:embed="rId3"/>
          <a:stretch>
            <a:fillRect/>
          </a:stretch>
        </p:blipFill>
        <p:spPr>
          <a:xfrm>
            <a:off x="5643510" y="3884565"/>
            <a:ext cx="904970" cy="904970"/>
          </a:xfrm>
          <a:prstGeom prst="rect">
            <a:avLst/>
          </a:prstGeom>
          <a:effectLst>
            <a:outerShdw blurRad="63500" sx="102000" sy="102000" algn="ctr" rotWithShape="0">
              <a:prstClr val="black">
                <a:alpha val="15280"/>
              </a:prstClr>
            </a:outerShdw>
          </a:effectLst>
        </p:spPr>
      </p:pic>
    </p:spTree>
    <p:extLst>
      <p:ext uri="{BB962C8B-B14F-4D97-AF65-F5344CB8AC3E}">
        <p14:creationId xmlns:p14="http://schemas.microsoft.com/office/powerpoint/2010/main" val="166359539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57A91-E5CB-467E-EF67-39096596EB4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95D89C-93A0-E1EB-0E7D-B5BE5750E14A}"/>
              </a:ext>
            </a:extLst>
          </p:cNvPr>
          <p:cNvSpPr>
            <a:spLocks noGrp="1"/>
          </p:cNvSpPr>
          <p:nvPr>
            <p:ph idx="1"/>
          </p:nvPr>
        </p:nvSpPr>
        <p:spPr>
          <a:xfrm>
            <a:off x="838195" y="1370062"/>
            <a:ext cx="10515600" cy="1095736"/>
          </a:xfrm>
        </p:spPr>
        <p:txBody>
          <a:bodyPr>
            <a:noAutofit/>
          </a:bodyPr>
          <a:lstStyle/>
          <a:p>
            <a:pPr marL="0" indent="0" algn="just">
              <a:lnSpc>
                <a:spcPct val="100000"/>
              </a:lnSpc>
              <a:buNone/>
              <a:tabLst>
                <a:tab pos="4624705" algn="l"/>
              </a:tabLst>
            </a:pPr>
            <a:r>
              <a:rPr lang="en-US" sz="1800"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The </a:t>
            </a:r>
            <a:r>
              <a:rPr lang="en-US" sz="1800" b="1"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1</a:t>
            </a:r>
            <a:r>
              <a:rPr lang="en-US" sz="1800" b="1" kern="0" baseline="300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st</a:t>
            </a:r>
            <a:r>
              <a:rPr lang="en-US" sz="1800" b="1"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week</a:t>
            </a:r>
            <a:r>
              <a:rPr lang="en-US" sz="1800"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of the month, we either have a lead or read the </a:t>
            </a:r>
            <a:r>
              <a:rPr lang="en-US" sz="1800" b="1" i="1" kern="0" dirty="0">
                <a:solidFill>
                  <a:srgbClr val="BA4608"/>
                </a:solidFill>
                <a:latin typeface="Helvetica Neue" panose="02000503000000020004" pitchFamily="2" charset="0"/>
                <a:ea typeface="Helvetica Neue" panose="02000503000000020004" pitchFamily="2" charset="0"/>
                <a:cs typeface="Helvetica Neue" panose="02000503000000020004" pitchFamily="2" charset="0"/>
              </a:rPr>
              <a:t>12 Ways Grief Impacts Our Life</a:t>
            </a:r>
            <a:r>
              <a:rPr lang="en-US" sz="1800" b="1" i="1"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a:t>
            </a:r>
            <a:r>
              <a:rPr lang="en-US" sz="1800"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a:t>
            </a:r>
          </a:p>
          <a:p>
            <a:pPr marL="0" indent="0" algn="just">
              <a:lnSpc>
                <a:spcPct val="100000"/>
              </a:lnSpc>
              <a:buNone/>
              <a:tabLst>
                <a:tab pos="4624705" algn="l"/>
              </a:tabLst>
            </a:pPr>
            <a:r>
              <a:rPr lang="en-US" sz="1800"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If there is a lead, we ask that it be a personal story of experience, strength, and hope and is limited to 15 minutes. </a:t>
            </a:r>
          </a:p>
        </p:txBody>
      </p:sp>
      <p:sp>
        <p:nvSpPr>
          <p:cNvPr id="2" name="Title 1">
            <a:extLst>
              <a:ext uri="{FF2B5EF4-FFF2-40B4-BE49-F238E27FC236}">
                <a16:creationId xmlns:a16="http://schemas.microsoft.com/office/drawing/2014/main" id="{D6CB6080-D0A0-015C-4E26-28D5AE8B5DBF}"/>
              </a:ext>
            </a:extLst>
          </p:cNvPr>
          <p:cNvSpPr>
            <a:spLocks noGrp="1"/>
          </p:cNvSpPr>
          <p:nvPr>
            <p:ph type="title"/>
          </p:nvPr>
        </p:nvSpPr>
        <p:spPr>
          <a:xfrm>
            <a:off x="838195" y="218133"/>
            <a:ext cx="10515600" cy="1325563"/>
          </a:xfrm>
        </p:spPr>
        <p:txBody>
          <a:bodyPr>
            <a:normAutofit/>
          </a:bodyPr>
          <a:lstStyle/>
          <a:p>
            <a:pPr algn="ctr"/>
            <a:r>
              <a:rPr lang="en-US">
                <a:latin typeface="Helvetica Neue Medium" panose="02000503000000020004" pitchFamily="2" charset="0"/>
                <a:ea typeface="Helvetica Neue Medium" panose="02000503000000020004" pitchFamily="2" charset="0"/>
                <a:cs typeface="Helvetica Neue Medium" panose="02000503000000020004" pitchFamily="2" charset="0"/>
              </a:rPr>
              <a:t>WEEKLY TOPIC / LEAD </a:t>
            </a:r>
          </a:p>
        </p:txBody>
      </p:sp>
      <p:sp>
        <p:nvSpPr>
          <p:cNvPr id="4" name="TextBox 3">
            <a:extLst>
              <a:ext uri="{FF2B5EF4-FFF2-40B4-BE49-F238E27FC236}">
                <a16:creationId xmlns:a16="http://schemas.microsoft.com/office/drawing/2014/main" id="{9580B7A1-E703-927A-E079-82D7E7476B80}"/>
              </a:ext>
            </a:extLst>
          </p:cNvPr>
          <p:cNvSpPr txBox="1"/>
          <p:nvPr/>
        </p:nvSpPr>
        <p:spPr>
          <a:xfrm>
            <a:off x="1821945" y="2549477"/>
            <a:ext cx="8548099" cy="1200329"/>
          </a:xfrm>
          <a:prstGeom prst="rect">
            <a:avLst/>
          </a:prstGeom>
          <a:noFill/>
        </p:spPr>
        <p:txBody>
          <a:bodyPr wrap="square" rtlCol="0">
            <a:spAutoFit/>
          </a:bodyPr>
          <a:lstStyle/>
          <a:p>
            <a:r>
              <a:rPr lang="en-US"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Since this is the first week of the month, do we have a volunteer to give a lead? [IF SO] Thank you, NAME. Is someone willing to serve as timer? [IF SO] Thank you, NAME. May we hear the time’s up sound or see the time’s up warning]. Our timer will give a 5-minute warning. Please help me welcome, [LEAD VOLUNTEER]</a:t>
            </a:r>
          </a:p>
        </p:txBody>
      </p:sp>
      <p:sp>
        <p:nvSpPr>
          <p:cNvPr id="5" name="TextBox 4">
            <a:extLst>
              <a:ext uri="{FF2B5EF4-FFF2-40B4-BE49-F238E27FC236}">
                <a16:creationId xmlns:a16="http://schemas.microsoft.com/office/drawing/2014/main" id="{72B83876-BDAA-DFF5-6380-B5B57B7211AA}"/>
              </a:ext>
            </a:extLst>
          </p:cNvPr>
          <p:cNvSpPr txBox="1"/>
          <p:nvPr/>
        </p:nvSpPr>
        <p:spPr>
          <a:xfrm>
            <a:off x="838195" y="3967048"/>
            <a:ext cx="10679135" cy="2139047"/>
          </a:xfrm>
          <a:prstGeom prst="rect">
            <a:avLst/>
          </a:prstGeom>
          <a:noFill/>
        </p:spPr>
        <p:txBody>
          <a:bodyPr wrap="square" rtlCol="0">
            <a:spAutoFit/>
          </a:bodyPr>
          <a:lstStyle/>
          <a:p>
            <a:pPr algn="just">
              <a:spcBef>
                <a:spcPts val="1000"/>
              </a:spcBef>
              <a:tabLst>
                <a:tab pos="4624705" algn="l"/>
              </a:tabLst>
            </a:pPr>
            <a:r>
              <a:rPr lang="en-US"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The </a:t>
            </a:r>
            <a:r>
              <a:rPr lang="en-US" b="1"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2</a:t>
            </a:r>
            <a:r>
              <a:rPr lang="en-US" b="1" kern="0" baseline="300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nd</a:t>
            </a:r>
            <a:r>
              <a:rPr lang="en-US" b="1"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week </a:t>
            </a:r>
            <a:r>
              <a:rPr lang="en-US"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of the month, we read the </a:t>
            </a:r>
            <a:r>
              <a:rPr lang="en-US" b="1" i="1" kern="0" dirty="0">
                <a:solidFill>
                  <a:srgbClr val="BA4608"/>
                </a:solidFill>
                <a:latin typeface="Helvetica Neue" panose="02000503000000020004" pitchFamily="2" charset="0"/>
                <a:ea typeface="Helvetica Neue" panose="02000503000000020004" pitchFamily="2" charset="0"/>
                <a:cs typeface="Helvetica Neue" panose="02000503000000020004" pitchFamily="2" charset="0"/>
              </a:rPr>
              <a:t>12 Signs of Feeling Hope and Healing from Grief</a:t>
            </a:r>
            <a:r>
              <a:rPr lang="en-US"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a:t>
            </a:r>
          </a:p>
          <a:p>
            <a:pPr algn="just">
              <a:spcBef>
                <a:spcPts val="1000"/>
              </a:spcBef>
              <a:tabLst>
                <a:tab pos="4624705" algn="l"/>
              </a:tabLst>
            </a:pPr>
            <a:r>
              <a:rPr lang="en-US"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On the </a:t>
            </a:r>
            <a:r>
              <a:rPr lang="en-US" b="1"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3</a:t>
            </a:r>
            <a:r>
              <a:rPr lang="en-US" b="1" kern="0" baseline="300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rd</a:t>
            </a:r>
            <a:r>
              <a:rPr lang="en-US" b="1"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week </a:t>
            </a:r>
            <a:r>
              <a:rPr lang="en-US"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of the month we select 3 topics from the </a:t>
            </a:r>
            <a:r>
              <a:rPr lang="en-US" b="1" i="1" kern="0" dirty="0">
                <a:solidFill>
                  <a:srgbClr val="BA4608"/>
                </a:solidFill>
                <a:latin typeface="Helvetica Neue" panose="02000503000000020004" pitchFamily="2" charset="0"/>
                <a:ea typeface="Helvetica Neue" panose="02000503000000020004" pitchFamily="2" charset="0"/>
                <a:cs typeface="Helvetica Neue" panose="02000503000000020004" pitchFamily="2" charset="0"/>
              </a:rPr>
              <a:t>100 Topics for Hope and Healing Grief</a:t>
            </a:r>
            <a:r>
              <a:rPr lang="en-US" kern="0" dirty="0">
                <a:solidFill>
                  <a:srgbClr val="BA4608"/>
                </a:solidFill>
                <a:latin typeface="Helvetica Neue" panose="02000503000000020004" pitchFamily="2" charset="0"/>
                <a:ea typeface="Helvetica Neue" panose="02000503000000020004" pitchFamily="2" charset="0"/>
                <a:cs typeface="Helvetica Neue" panose="02000503000000020004" pitchFamily="2" charset="0"/>
              </a:rPr>
              <a:t>.</a:t>
            </a:r>
            <a:r>
              <a:rPr lang="en-US"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to inspire reflection and shares, with three attendees each selecting a number from 1 to 100.</a:t>
            </a:r>
          </a:p>
          <a:p>
            <a:pPr algn="just">
              <a:spcBef>
                <a:spcPts val="1000"/>
              </a:spcBef>
              <a:tabLst>
                <a:tab pos="4624705" algn="l"/>
              </a:tabLst>
            </a:pPr>
            <a:r>
              <a:rPr lang="en-US"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The </a:t>
            </a:r>
            <a:r>
              <a:rPr lang="en-US" b="1"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4</a:t>
            </a:r>
            <a:r>
              <a:rPr lang="en-US" b="1" kern="0" baseline="300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th</a:t>
            </a:r>
            <a:r>
              <a:rPr lang="en-US" b="1"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week </a:t>
            </a:r>
            <a:r>
              <a:rPr lang="en-US"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of each month,</a:t>
            </a:r>
            <a:r>
              <a:rPr lang="en-US" b="1"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a:t>
            </a:r>
            <a:r>
              <a:rPr lang="en-US"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we read the </a:t>
            </a:r>
            <a:r>
              <a:rPr lang="en-US" b="1" i="1" kern="0" dirty="0">
                <a:solidFill>
                  <a:srgbClr val="BA4608"/>
                </a:solidFill>
                <a:latin typeface="Helvetica Neue" panose="02000503000000020004" pitchFamily="2" charset="0"/>
                <a:ea typeface="Helvetica Neue" panose="02000503000000020004" pitchFamily="2" charset="0"/>
                <a:cs typeface="Helvetica Neue" panose="02000503000000020004" pitchFamily="2" charset="0"/>
              </a:rPr>
              <a:t>12 Signs of Growth from Grief</a:t>
            </a:r>
            <a:r>
              <a:rPr lang="en-US"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a:t>
            </a:r>
          </a:p>
          <a:p>
            <a:pPr algn="just">
              <a:spcBef>
                <a:spcPts val="1000"/>
              </a:spcBef>
              <a:tabLst>
                <a:tab pos="4624705" algn="l"/>
              </a:tabLst>
            </a:pPr>
            <a:r>
              <a:rPr lang="en-US"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And if there’s a </a:t>
            </a:r>
            <a:r>
              <a:rPr lang="en-US" b="1"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5</a:t>
            </a:r>
            <a:r>
              <a:rPr lang="en-US" b="1" kern="0" baseline="300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th</a:t>
            </a:r>
            <a:r>
              <a:rPr lang="en-US" b="1"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week </a:t>
            </a:r>
            <a:r>
              <a:rPr lang="en-US"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of the month, we read the </a:t>
            </a:r>
            <a:r>
              <a:rPr lang="en-US" b="1" i="1" kern="0" dirty="0">
                <a:solidFill>
                  <a:srgbClr val="BA4608"/>
                </a:solidFill>
                <a:latin typeface="Helvetica Neue" panose="02000503000000020004" pitchFamily="2" charset="0"/>
                <a:ea typeface="Helvetica Neue" panose="02000503000000020004" pitchFamily="2" charset="0"/>
                <a:cs typeface="Helvetica Neue" panose="02000503000000020004" pitchFamily="2" charset="0"/>
              </a:rPr>
              <a:t>12 Spiritual Principles of Hope and Healing Grief</a:t>
            </a:r>
            <a:r>
              <a:rPr lang="en-US" kern="0" dirty="0">
                <a:latin typeface="Helvetica Neue" panose="02000503000000020004" pitchFamily="2" charset="0"/>
                <a:ea typeface="Helvetica Neue" panose="02000503000000020004" pitchFamily="2" charset="0"/>
                <a:cs typeface="Helvetica Neue" panose="02000503000000020004" pitchFamily="2" charset="0"/>
              </a:rPr>
              <a:t>.</a:t>
            </a:r>
          </a:p>
        </p:txBody>
      </p:sp>
    </p:spTree>
    <p:extLst>
      <p:ext uri="{BB962C8B-B14F-4D97-AF65-F5344CB8AC3E}">
        <p14:creationId xmlns:p14="http://schemas.microsoft.com/office/powerpoint/2010/main" val="155962639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D4DE1-073A-A317-22CD-3FFDC07BCD1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954865-9CC6-C12F-B511-1C474FC39A0E}"/>
              </a:ext>
            </a:extLst>
          </p:cNvPr>
          <p:cNvSpPr>
            <a:spLocks noGrp="1"/>
          </p:cNvSpPr>
          <p:nvPr>
            <p:ph idx="1"/>
          </p:nvPr>
        </p:nvSpPr>
        <p:spPr>
          <a:xfrm>
            <a:off x="838195" y="1196969"/>
            <a:ext cx="10515600" cy="4352931"/>
          </a:xfrm>
        </p:spPr>
        <p:txBody>
          <a:bodyPr>
            <a:noAutofit/>
          </a:bodyPr>
          <a:lstStyle/>
          <a:p>
            <a:pPr marL="0" indent="0" algn="just">
              <a:buNone/>
            </a:pPr>
            <a:r>
              <a:rPr lang="en-US" sz="1800" dirty="0">
                <a:latin typeface="Helvetica Neue" panose="02000503000000020004" pitchFamily="2" charset="0"/>
                <a:ea typeface="Helvetica Neue" panose="02000503000000020004" pitchFamily="2" charset="0"/>
                <a:cs typeface="Helvetica Neue" panose="02000503000000020004" pitchFamily="2" charset="0"/>
              </a:rPr>
              <a:t>Grief can impact our life in many ways. These twelve reflect some of the most common ways it shows up. I’ll read the first two and ask others to read two after me.</a:t>
            </a:r>
          </a:p>
          <a:p>
            <a:pPr marL="0" indent="0" algn="just">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1. Preoccupation With What We Have Lost – </a:t>
            </a:r>
            <a:r>
              <a:rPr lang="en-US" sz="1800" dirty="0">
                <a:latin typeface="Helvetica Neue" panose="02000503000000020004" pitchFamily="2" charset="0"/>
                <a:ea typeface="Helvetica Neue" panose="02000503000000020004" pitchFamily="2" charset="0"/>
                <a:cs typeface="Helvetica Neue" panose="02000503000000020004" pitchFamily="2" charset="0"/>
              </a:rPr>
              <a:t>We constantly think about the person or thing that was lost, leading to difficulty focusing on other aspects of our life.</a:t>
            </a:r>
          </a:p>
          <a:p>
            <a:pPr marL="0" indent="0" algn="just">
              <a:buNone/>
            </a:pPr>
            <a:r>
              <a:rPr lang="en-US" sz="1800" b="1" dirty="0">
                <a:latin typeface="HELVETICA NEUE MEDIUM" panose="02000503000000020004" pitchFamily="2" charset="0"/>
                <a:ea typeface="HELVETICA NEUE MEDIUM" panose="02000503000000020004" pitchFamily="2" charset="0"/>
                <a:cs typeface="HELVETICA NEUE MEDIUM" panose="02000503000000020004" pitchFamily="2" charset="0"/>
              </a:rPr>
              <a:t>2. Avoidance of New Relationships or Experiences –</a:t>
            </a:r>
            <a:r>
              <a:rPr lang="en-US" sz="1800" b="1"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a:latin typeface="Helvetica Neue" panose="02000503000000020004" pitchFamily="2" charset="0"/>
                <a:ea typeface="Helvetica Neue" panose="02000503000000020004" pitchFamily="2" charset="0"/>
                <a:cs typeface="Helvetica Neue" panose="02000503000000020004" pitchFamily="2" charset="0"/>
              </a:rPr>
              <a:t>We fear that doing so would betray the memory of what was lost or that history would painfully repeat itself.</a:t>
            </a:r>
          </a:p>
          <a:p>
            <a:pPr marL="0" indent="0" algn="just">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3. Emotional Numbing – </a:t>
            </a:r>
            <a:r>
              <a:rPr lang="en-US" sz="1800" dirty="0">
                <a:latin typeface="Helvetica Neue" panose="02000503000000020004" pitchFamily="2" charset="0"/>
                <a:ea typeface="Helvetica Neue" panose="02000503000000020004" pitchFamily="2" charset="0"/>
                <a:cs typeface="Helvetica Neue" panose="02000503000000020004" pitchFamily="2" charset="0"/>
              </a:rPr>
              <a:t>Our relentless focus on what we have lost suppresses our emotions, disconnecting us from ourselves and others.</a:t>
            </a:r>
          </a:p>
          <a:p>
            <a:pPr marL="0" indent="0" algn="just">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4. Idealization of the Lost – </a:t>
            </a:r>
            <a:r>
              <a:rPr lang="en-US" sz="1800" dirty="0">
                <a:latin typeface="Helvetica Neue" panose="02000503000000020004" pitchFamily="2" charset="0"/>
                <a:ea typeface="Helvetica Neue" panose="02000503000000020004" pitchFamily="2" charset="0"/>
                <a:cs typeface="Helvetica Neue" panose="02000503000000020004" pitchFamily="2" charset="0"/>
              </a:rPr>
              <a:t>We view what we have lost through an overly positive lens, often minimizing any of its flaws or challenges.</a:t>
            </a:r>
          </a:p>
          <a:p>
            <a:pPr marL="0" indent="0" algn="just">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5. Self-Isolation – </a:t>
            </a:r>
            <a:r>
              <a:rPr lang="en-US" sz="1800" dirty="0">
                <a:latin typeface="Helvetica Neue" panose="02000503000000020004" pitchFamily="2" charset="0"/>
                <a:ea typeface="Helvetica Neue" panose="02000503000000020004" pitchFamily="2" charset="0"/>
                <a:cs typeface="Helvetica Neue" panose="02000503000000020004" pitchFamily="2" charset="0"/>
              </a:rPr>
              <a:t>We withdraw from social connections to continue privately focusing on our grief in order to avoid confronting reminders of moving on.</a:t>
            </a:r>
          </a:p>
          <a:p>
            <a:pPr marL="0" indent="0" algn="just">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6. Inability to Imagine the Future – </a:t>
            </a:r>
            <a:r>
              <a:rPr lang="en-US" sz="1800" dirty="0">
                <a:latin typeface="Helvetica Neue" panose="02000503000000020004" pitchFamily="2" charset="0"/>
                <a:ea typeface="Helvetica Neue" panose="02000503000000020004" pitchFamily="2" charset="0"/>
                <a:cs typeface="Helvetica Neue" panose="02000503000000020004" pitchFamily="2" charset="0"/>
              </a:rPr>
              <a:t>We are unable to envision or plan for a future that doesn’t include what we have lost</a:t>
            </a:r>
          </a:p>
        </p:txBody>
      </p:sp>
      <p:sp>
        <p:nvSpPr>
          <p:cNvPr id="7" name="Title 1">
            <a:extLst>
              <a:ext uri="{FF2B5EF4-FFF2-40B4-BE49-F238E27FC236}">
                <a16:creationId xmlns:a16="http://schemas.microsoft.com/office/drawing/2014/main" id="{D47728CD-8BE6-2F24-734F-1E66AB42570F}"/>
              </a:ext>
            </a:extLst>
          </p:cNvPr>
          <p:cNvSpPr>
            <a:spLocks noGrp="1"/>
          </p:cNvSpPr>
          <p:nvPr>
            <p:ph type="title"/>
          </p:nvPr>
        </p:nvSpPr>
        <p:spPr>
          <a:xfrm>
            <a:off x="838195" y="354321"/>
            <a:ext cx="10515600" cy="662782"/>
          </a:xfrm>
        </p:spPr>
        <p:txBody>
          <a:bodyPr>
            <a:normAutofit/>
          </a:bodyPr>
          <a:lstStyle/>
          <a:p>
            <a:pPr algn="ctr"/>
            <a:r>
              <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rPr>
              <a:t>1</a:t>
            </a:r>
            <a:r>
              <a:rPr lang="en-US" sz="2800" baseline="30000" dirty="0">
                <a:latin typeface="Helvetica Neue Medium" panose="02000503000000020004" pitchFamily="2" charset="0"/>
                <a:ea typeface="Helvetica Neue Medium" panose="02000503000000020004" pitchFamily="2" charset="0"/>
                <a:cs typeface="Helvetica Neue Medium" panose="02000503000000020004" pitchFamily="2" charset="0"/>
              </a:rPr>
              <a:t>st</a:t>
            </a:r>
            <a:r>
              <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rPr>
              <a:t> Week – </a:t>
            </a:r>
            <a:r>
              <a:rPr lang="en-US" sz="2800" kern="0" dirty="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rPr>
              <a:t>12 Ways Grief Impacts Our Life </a:t>
            </a:r>
            <a:r>
              <a:rPr lang="en-US" sz="2000" kern="0" dirty="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rPr>
              <a:t>- 1/2</a:t>
            </a:r>
            <a:endParaRPr lang="en-US" sz="2000" dirty="0">
              <a:latin typeface="Helvetica Neue Medium" panose="02000503000000020004" pitchFamily="2" charset="0"/>
              <a:ea typeface="Helvetica Neue Medium" panose="02000503000000020004" pitchFamily="2" charset="0"/>
              <a:cs typeface="Helvetica Neue Medium" panose="02000503000000020004" pitchFamily="2" charset="0"/>
            </a:endParaRPr>
          </a:p>
        </p:txBody>
      </p:sp>
    </p:spTree>
    <p:extLst>
      <p:ext uri="{BB962C8B-B14F-4D97-AF65-F5344CB8AC3E}">
        <p14:creationId xmlns:p14="http://schemas.microsoft.com/office/powerpoint/2010/main" val="41334587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747F4-2A0A-BF11-782F-A333CD9D801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B81997-B163-8B07-3F2C-A01B6C2BEB88}"/>
              </a:ext>
            </a:extLst>
          </p:cNvPr>
          <p:cNvSpPr>
            <a:spLocks noGrp="1"/>
          </p:cNvSpPr>
          <p:nvPr>
            <p:ph idx="1"/>
          </p:nvPr>
        </p:nvSpPr>
        <p:spPr>
          <a:xfrm>
            <a:off x="838195" y="1159493"/>
            <a:ext cx="10515600" cy="3204164"/>
          </a:xfrm>
        </p:spPr>
        <p:txBody>
          <a:bodyPr>
            <a:noAutofit/>
          </a:bodyPr>
          <a:lstStyle/>
          <a:p>
            <a:pPr marL="0" indent="0" algn="just">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7. Seeking Substances or Behaviors for Comfort – </a:t>
            </a:r>
            <a:r>
              <a:rPr lang="en-US" sz="1800" dirty="0">
                <a:latin typeface="Helvetica Neue" panose="02000503000000020004" pitchFamily="2" charset="0"/>
                <a:ea typeface="Helvetica Neue" panose="02000503000000020004" pitchFamily="2" charset="0"/>
                <a:cs typeface="Helvetica Neue" panose="02000503000000020004" pitchFamily="2" charset="0"/>
              </a:rPr>
              <a:t>We use substances and behaviors to soothe our pain, sometimes in ways that become obsessive or harmful.</a:t>
            </a:r>
          </a:p>
          <a:p>
            <a:pPr marL="0" indent="0" algn="just">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8. Guilt or Self-Blame – </a:t>
            </a:r>
            <a:r>
              <a:rPr lang="en-US" sz="1800" dirty="0">
                <a:latin typeface="Helvetica Neue" panose="02000503000000020004" pitchFamily="2" charset="0"/>
                <a:ea typeface="Helvetica Neue" panose="02000503000000020004" pitchFamily="2" charset="0"/>
                <a:cs typeface="Helvetica Neue" panose="02000503000000020004" pitchFamily="2" charset="0"/>
              </a:rPr>
              <a:t>We feel responsible for our loss or feel guilty for not being able to “move on.”</a:t>
            </a:r>
          </a:p>
          <a:p>
            <a:pPr marL="0" indent="0" algn="just">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9. Obsessive Revisiting of Memories – </a:t>
            </a:r>
            <a:r>
              <a:rPr lang="en-US" sz="1800" dirty="0">
                <a:latin typeface="Helvetica Neue" panose="02000503000000020004" pitchFamily="2" charset="0"/>
                <a:ea typeface="Helvetica Neue" panose="02000503000000020004" pitchFamily="2" charset="0"/>
                <a:cs typeface="Helvetica Neue" panose="02000503000000020004" pitchFamily="2" charset="0"/>
              </a:rPr>
              <a:t>We obsessively revisit photos, places, or items associated with our loss, reinforcing our sadness and pain.</a:t>
            </a:r>
          </a:p>
          <a:p>
            <a:pPr marL="0" indent="0" algn="just">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10. Physical Symptoms – </a:t>
            </a:r>
            <a:r>
              <a:rPr lang="en-US" sz="1800" dirty="0">
                <a:latin typeface="Helvetica Neue" panose="02000503000000020004" pitchFamily="2" charset="0"/>
                <a:ea typeface="Helvetica Neue" panose="02000503000000020004" pitchFamily="2" charset="0"/>
                <a:cs typeface="Helvetica Neue" panose="02000503000000020004" pitchFamily="2" charset="0"/>
              </a:rPr>
              <a:t>We experience sleeplessness, fatigue, anxiety, or panic attacks as physical manifestations of our grief.</a:t>
            </a:r>
          </a:p>
          <a:p>
            <a:pPr marL="0" indent="0" algn="just">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11. Attachment to Pain – </a:t>
            </a:r>
            <a:r>
              <a:rPr lang="en-US" sz="1800" dirty="0">
                <a:latin typeface="Helvetica Neue" panose="02000503000000020004" pitchFamily="2" charset="0"/>
                <a:ea typeface="Helvetica Neue" panose="02000503000000020004" pitchFamily="2" charset="0"/>
                <a:cs typeface="Helvetica Neue" panose="02000503000000020004" pitchFamily="2" charset="0"/>
              </a:rPr>
              <a:t>We become attached to our grief, fearing that releasing it would mean losing our connection to what we have lost.</a:t>
            </a:r>
          </a:p>
          <a:p>
            <a:pPr marL="0" indent="0" algn="just">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12. Resistance to Closure – </a:t>
            </a:r>
            <a:r>
              <a:rPr lang="en-US" sz="1800" dirty="0">
                <a:latin typeface="Helvetica Neue" panose="02000503000000020004" pitchFamily="2" charset="0"/>
                <a:ea typeface="Helvetica Neue" panose="02000503000000020004" pitchFamily="2" charset="0"/>
                <a:cs typeface="Helvetica Neue" panose="02000503000000020004" pitchFamily="2" charset="0"/>
              </a:rPr>
              <a:t>We avoid rituals, conversations, or personal growth work that could bring closure, believing doing so would diminish the meaning of our loss.</a:t>
            </a:r>
          </a:p>
          <a:p>
            <a:pPr marL="0" indent="0" algn="just">
              <a:buNone/>
            </a:pPr>
            <a:endParaRPr lang="en-US" sz="1800" dirty="0">
              <a:latin typeface="Helvetica Neue" panose="02000503000000020004" pitchFamily="2" charset="0"/>
              <a:ea typeface="Helvetica Neue" panose="02000503000000020004" pitchFamily="2" charset="0"/>
              <a:cs typeface="Helvetica Neue" panose="02000503000000020004" pitchFamily="2" charset="0"/>
            </a:endParaRPr>
          </a:p>
          <a:p>
            <a:pPr marL="0" indent="0" algn="just">
              <a:lnSpc>
                <a:spcPct val="100000"/>
              </a:lnSpc>
              <a:buNone/>
            </a:pPr>
            <a:endParaRPr lang="en-US" sz="1800" dirty="0">
              <a:effectLs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0" name="Title 1">
            <a:extLst>
              <a:ext uri="{FF2B5EF4-FFF2-40B4-BE49-F238E27FC236}">
                <a16:creationId xmlns:a16="http://schemas.microsoft.com/office/drawing/2014/main" id="{14FF98FF-D196-AAD9-D8A1-24B6AE74C3FF}"/>
              </a:ext>
            </a:extLst>
          </p:cNvPr>
          <p:cNvSpPr>
            <a:spLocks noGrp="1"/>
          </p:cNvSpPr>
          <p:nvPr>
            <p:ph type="title"/>
          </p:nvPr>
        </p:nvSpPr>
        <p:spPr>
          <a:xfrm>
            <a:off x="838195" y="354321"/>
            <a:ext cx="10515600" cy="662782"/>
          </a:xfrm>
        </p:spPr>
        <p:txBody>
          <a:bodyPr>
            <a:normAutofit/>
          </a:bodyPr>
          <a:lstStyle/>
          <a:p>
            <a:pPr algn="ctr"/>
            <a:r>
              <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rPr>
              <a:t>1</a:t>
            </a:r>
            <a:r>
              <a:rPr lang="en-US" sz="2800" baseline="30000" dirty="0">
                <a:latin typeface="Helvetica Neue Medium" panose="02000503000000020004" pitchFamily="2" charset="0"/>
                <a:ea typeface="Helvetica Neue Medium" panose="02000503000000020004" pitchFamily="2" charset="0"/>
                <a:cs typeface="Helvetica Neue Medium" panose="02000503000000020004" pitchFamily="2" charset="0"/>
              </a:rPr>
              <a:t>st</a:t>
            </a:r>
            <a:r>
              <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rPr>
              <a:t> Week – </a:t>
            </a:r>
            <a:r>
              <a:rPr lang="en-US" sz="2800" kern="0" dirty="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rPr>
              <a:t>12 Ways Grief Impacts Our Life </a:t>
            </a:r>
            <a:r>
              <a:rPr lang="en-US" sz="2000" kern="0" dirty="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rPr>
              <a:t>- 2/2</a:t>
            </a:r>
            <a:endParaRPr lang="en-US" sz="2000" dirty="0">
              <a:latin typeface="Helvetica Neue Medium" panose="02000503000000020004" pitchFamily="2" charset="0"/>
              <a:ea typeface="Helvetica Neue Medium" panose="02000503000000020004" pitchFamily="2" charset="0"/>
              <a:cs typeface="Helvetica Neue Medium" panose="02000503000000020004" pitchFamily="2" charset="0"/>
            </a:endParaRPr>
          </a:p>
        </p:txBody>
      </p:sp>
    </p:spTree>
    <p:extLst>
      <p:ext uri="{BB962C8B-B14F-4D97-AF65-F5344CB8AC3E}">
        <p14:creationId xmlns:p14="http://schemas.microsoft.com/office/powerpoint/2010/main" val="375147370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D8551-D3F1-655B-90E1-1CC4CC88828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B2C544-B1C4-0E5E-0FC2-BEA2C3A0891C}"/>
              </a:ext>
            </a:extLst>
          </p:cNvPr>
          <p:cNvSpPr>
            <a:spLocks noGrp="1"/>
          </p:cNvSpPr>
          <p:nvPr>
            <p:ph idx="1"/>
          </p:nvPr>
        </p:nvSpPr>
        <p:spPr>
          <a:xfrm>
            <a:off x="838200" y="1537495"/>
            <a:ext cx="10515600" cy="1469985"/>
          </a:xfrm>
        </p:spPr>
        <p:txBody>
          <a:bodyPr>
            <a:noAutofit/>
          </a:bodyPr>
          <a:lstStyle/>
          <a:p>
            <a:pPr marL="0" marR="0" indent="0" algn="just">
              <a:lnSpc>
                <a:spcPct val="100000"/>
              </a:lnSpc>
              <a:buNone/>
              <a:tabLst>
                <a:tab pos="4624705" algn="l"/>
              </a:tabLst>
            </a:pPr>
            <a:r>
              <a:rPr lang="en-US" sz="1800" kern="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Before we begin the sharing portion of the meeting, in accordance with the 7</a:t>
            </a:r>
            <a:r>
              <a:rPr lang="en-US" sz="1800" kern="0" baseline="300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th</a:t>
            </a:r>
            <a:r>
              <a:rPr lang="en-US" sz="1800" kern="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 Tenet, each meeting is “sustained by voluntary member contributions.” Contributions support the meeting domain</a:t>
            </a:r>
            <a:r>
              <a:rPr lang="en-US" sz="1800"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and</a:t>
            </a:r>
            <a:r>
              <a:rPr lang="en-US" sz="1800" kern="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 website, web hosting, and other program expenses. Please give what you can. And if you can’t, no problem, keep coming back. We need you more than we need </a:t>
            </a:r>
            <a:r>
              <a:rPr lang="en-US" sz="1800"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your money. </a:t>
            </a:r>
            <a:r>
              <a:rPr lang="en-US" sz="1800" kern="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Newcomers please be our guest. We’re just glad you’re here.</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The Venmo code will be placed in chat during the sharing portion of the meeting. </a:t>
            </a:r>
            <a:endParaRPr lang="en-US" sz="1800"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just">
              <a:lnSpc>
                <a:spcPct val="100000"/>
              </a:lnSpc>
              <a:buNone/>
              <a:tabLst>
                <a:tab pos="4624705" algn="l"/>
              </a:tabLst>
            </a:pPr>
            <a:endParaRPr lang="en-US" sz="1800" dirty="0">
              <a:latin typeface="Helvetica Neue" panose="02000503000000020004" pitchFamily="2" charset="0"/>
              <a:ea typeface="Helvetica Neue" panose="02000503000000020004" pitchFamily="2" charset="0"/>
              <a:cs typeface="Helvetica Neue" panose="02000503000000020004" pitchFamily="2" charset="0"/>
            </a:endParaRPr>
          </a:p>
          <a:p>
            <a:pPr marL="0" indent="0">
              <a:buNone/>
            </a:pPr>
            <a:endParaRPr lang="en-US" sz="18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8" name="Title 1">
            <a:extLst>
              <a:ext uri="{FF2B5EF4-FFF2-40B4-BE49-F238E27FC236}">
                <a16:creationId xmlns:a16="http://schemas.microsoft.com/office/drawing/2014/main" id="{55F8E2F5-E429-D363-F259-BB88515E9F44}"/>
              </a:ext>
            </a:extLst>
          </p:cNvPr>
          <p:cNvSpPr>
            <a:spLocks noGrp="1"/>
          </p:cNvSpPr>
          <p:nvPr>
            <p:ph type="title"/>
          </p:nvPr>
        </p:nvSpPr>
        <p:spPr>
          <a:xfrm>
            <a:off x="838200" y="211932"/>
            <a:ext cx="10515600" cy="1325563"/>
          </a:xfrm>
        </p:spPr>
        <p:txBody>
          <a:bodyPr/>
          <a:lstStyle/>
          <a:p>
            <a:pPr algn="ctr"/>
            <a:r>
              <a:rPr lang="en-US" dirty="0">
                <a:latin typeface="Helvetica Neue Medium" panose="02000503000000020004" pitchFamily="2" charset="0"/>
                <a:ea typeface="Helvetica Neue Medium" panose="02000503000000020004" pitchFamily="2" charset="0"/>
                <a:cs typeface="Helvetica Neue Medium" panose="02000503000000020004" pitchFamily="2" charset="0"/>
              </a:rPr>
              <a:t>7</a:t>
            </a:r>
            <a:r>
              <a:rPr lang="en-US" baseline="30000" dirty="0">
                <a:latin typeface="Helvetica Neue Medium" panose="02000503000000020004" pitchFamily="2" charset="0"/>
                <a:ea typeface="Helvetica Neue Medium" panose="02000503000000020004" pitchFamily="2" charset="0"/>
                <a:cs typeface="Helvetica Neue Medium" panose="02000503000000020004" pitchFamily="2" charset="0"/>
              </a:rPr>
              <a:t>th</a:t>
            </a:r>
            <a:r>
              <a:rPr lang="en-US" dirty="0">
                <a:latin typeface="Helvetica Neue Medium" panose="02000503000000020004" pitchFamily="2" charset="0"/>
                <a:ea typeface="Helvetica Neue Medium" panose="02000503000000020004" pitchFamily="2" charset="0"/>
                <a:cs typeface="Helvetica Neue Medium" panose="02000503000000020004" pitchFamily="2" charset="0"/>
              </a:rPr>
              <a:t> Tenet</a:t>
            </a:r>
            <a:endPar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endParaRPr>
          </a:p>
        </p:txBody>
      </p:sp>
    </p:spTree>
    <p:extLst>
      <p:ext uri="{BB962C8B-B14F-4D97-AF65-F5344CB8AC3E}">
        <p14:creationId xmlns:p14="http://schemas.microsoft.com/office/powerpoint/2010/main" val="187360437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1C846-E5E0-BD0F-BD93-E98717BBCA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13B03B-666F-27B8-643B-1C4858406572}"/>
              </a:ext>
            </a:extLst>
          </p:cNvPr>
          <p:cNvSpPr>
            <a:spLocks noGrp="1"/>
          </p:cNvSpPr>
          <p:nvPr>
            <p:ph type="title"/>
          </p:nvPr>
        </p:nvSpPr>
        <p:spPr>
          <a:xfrm>
            <a:off x="838195" y="354321"/>
            <a:ext cx="10515600" cy="662782"/>
          </a:xfrm>
        </p:spPr>
        <p:txBody>
          <a:bodyPr>
            <a:normAutofit/>
          </a:bodyPr>
          <a:lstStyle/>
          <a:p>
            <a:pPr algn="ctr"/>
            <a:r>
              <a:rPr lang="en-US" sz="2600" dirty="0">
                <a:latin typeface="Helvetica Neue Medium" panose="02000503000000020004" pitchFamily="2" charset="0"/>
                <a:ea typeface="Helvetica Neue Medium" panose="02000503000000020004" pitchFamily="2" charset="0"/>
                <a:cs typeface="Helvetica Neue Medium" panose="02000503000000020004" pitchFamily="2" charset="0"/>
              </a:rPr>
              <a:t>2</a:t>
            </a:r>
            <a:r>
              <a:rPr lang="en-US" sz="2600" baseline="30000" dirty="0">
                <a:latin typeface="Helvetica Neue Medium" panose="02000503000000020004" pitchFamily="2" charset="0"/>
                <a:ea typeface="Helvetica Neue Medium" panose="02000503000000020004" pitchFamily="2" charset="0"/>
                <a:cs typeface="Helvetica Neue Medium" panose="02000503000000020004" pitchFamily="2" charset="0"/>
              </a:rPr>
              <a:t>nd</a:t>
            </a:r>
            <a:r>
              <a:rPr lang="en-US" sz="2600" dirty="0">
                <a:latin typeface="Helvetica Neue Medium" panose="02000503000000020004" pitchFamily="2" charset="0"/>
                <a:ea typeface="Helvetica Neue Medium" panose="02000503000000020004" pitchFamily="2" charset="0"/>
                <a:cs typeface="Helvetica Neue Medium" panose="02000503000000020004" pitchFamily="2" charset="0"/>
              </a:rPr>
              <a:t> Week - </a:t>
            </a:r>
            <a:r>
              <a:rPr lang="en-US" sz="2600" kern="0" dirty="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rPr>
              <a:t>12 Signs of Feeling Hope and Healing from Grief </a:t>
            </a:r>
            <a:r>
              <a:rPr lang="en-US" sz="2200" kern="0" dirty="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rPr>
              <a:t>- 1/2</a:t>
            </a:r>
            <a:endParaRPr lang="en-US" sz="2200" dirty="0">
              <a:latin typeface="Helvetica Neue Medium" panose="02000503000000020004" pitchFamily="2" charset="0"/>
              <a:ea typeface="Helvetica Neue Medium" panose="02000503000000020004" pitchFamily="2" charset="0"/>
              <a:cs typeface="Helvetica Neue Medium" panose="02000503000000020004" pitchFamily="2" charset="0"/>
            </a:endParaRPr>
          </a:p>
        </p:txBody>
      </p:sp>
      <p:sp>
        <p:nvSpPr>
          <p:cNvPr id="3" name="Content Placeholder 2">
            <a:extLst>
              <a:ext uri="{FF2B5EF4-FFF2-40B4-BE49-F238E27FC236}">
                <a16:creationId xmlns:a16="http://schemas.microsoft.com/office/drawing/2014/main" id="{1A0342B5-FEA2-C0F5-6CF8-7A8ADC62ACD7}"/>
              </a:ext>
            </a:extLst>
          </p:cNvPr>
          <p:cNvSpPr>
            <a:spLocks noGrp="1"/>
          </p:cNvSpPr>
          <p:nvPr>
            <p:ph idx="1"/>
          </p:nvPr>
        </p:nvSpPr>
        <p:spPr>
          <a:xfrm>
            <a:off x="838195" y="1159492"/>
            <a:ext cx="10515600" cy="5486576"/>
          </a:xfrm>
        </p:spPr>
        <p:txBody>
          <a:bodyPr>
            <a:noAutofit/>
          </a:bodyPr>
          <a:lstStyle/>
          <a:p>
            <a:pPr marL="0" lvl="0" indent="0" algn="just">
              <a:lnSpc>
                <a:spcPct val="100000"/>
              </a:lnSpc>
              <a:spcBef>
                <a:spcPts val="0"/>
              </a:spcBef>
              <a:buNone/>
            </a:pPr>
            <a:r>
              <a:rPr lang="en-US" sz="1800" dirty="0">
                <a:latin typeface="Helvetica Neue" panose="02000503000000020004" pitchFamily="2" charset="0"/>
                <a:ea typeface="Helvetica Neue" panose="02000503000000020004" pitchFamily="2" charset="0"/>
                <a:cs typeface="Helvetica Neue" panose="02000503000000020004" pitchFamily="2" charset="0"/>
              </a:rPr>
              <a:t>I’ll read the first two and ask others to read two after me.</a:t>
            </a:r>
          </a:p>
          <a:p>
            <a:pPr marL="0" lvl="0" indent="0" algn="just">
              <a:lnSpc>
                <a:spcPct val="100000"/>
              </a:lnSpc>
              <a:spcBef>
                <a:spcPts val="0"/>
              </a:spcBef>
              <a:buNone/>
            </a:pPr>
            <a:endParaRPr lang="en-US" sz="1800" b="1" dirty="0">
              <a:latin typeface="Helvetica Neue" panose="02000503000000020004" pitchFamily="2" charset="0"/>
              <a:ea typeface="Helvetica Neue" panose="02000503000000020004" pitchFamily="2" charset="0"/>
              <a:cs typeface="Helvetica Neue" panose="02000503000000020004" pitchFamily="2" charset="0"/>
            </a:endParaRPr>
          </a:p>
          <a:p>
            <a:pPr marL="342900" lvl="0" indent="-342900" algn="just">
              <a:lnSpc>
                <a:spcPct val="100000"/>
              </a:lnSpc>
              <a:spcBef>
                <a:spcPts val="0"/>
              </a:spcBef>
              <a:buAutoNum type="arabicPeriod"/>
            </a:pPr>
            <a:r>
              <a:rPr lang="en-US" sz="1800" b="1" dirty="0">
                <a:latin typeface="Helvetica Neue" panose="02000503000000020004" pitchFamily="2" charset="0"/>
                <a:ea typeface="Helvetica Neue" panose="02000503000000020004" pitchFamily="2" charset="0"/>
                <a:cs typeface="Helvetica Neue" panose="02000503000000020004" pitchFamily="2" charset="0"/>
              </a:rPr>
              <a:t>Acceptance: </a:t>
            </a:r>
            <a:r>
              <a:rPr lang="en-US" sz="1800" dirty="0">
                <a:latin typeface="Helvetica Neue" panose="02000503000000020004" pitchFamily="2" charset="0"/>
                <a:ea typeface="Helvetica Neue" panose="02000503000000020004" pitchFamily="2" charset="0"/>
                <a:cs typeface="Helvetica Neue" panose="02000503000000020004" pitchFamily="2" charset="0"/>
              </a:rPr>
              <a:t>We acknowledge our loss and are grateful for the willingness to face it.</a:t>
            </a:r>
          </a:p>
          <a:p>
            <a:pPr marL="342900" lvl="0" indent="-342900" algn="just">
              <a:lnSpc>
                <a:spcPct val="100000"/>
              </a:lnSpc>
              <a:spcBef>
                <a:spcPts val="0"/>
              </a:spcBef>
              <a:buAutoNum type="arabicPeriod"/>
            </a:pPr>
            <a:r>
              <a:rPr lang="en-US" sz="1800" b="1" dirty="0">
                <a:latin typeface="Helvetica Neue" panose="02000503000000020004" pitchFamily="2" charset="0"/>
                <a:ea typeface="Helvetica Neue" panose="02000503000000020004" pitchFamily="2" charset="0"/>
                <a:cs typeface="Helvetica Neue" panose="02000503000000020004" pitchFamily="2" charset="0"/>
              </a:rPr>
              <a:t>Awareness: </a:t>
            </a:r>
            <a:r>
              <a:rPr lang="en-US" sz="1800" dirty="0">
                <a:latin typeface="Helvetica Neue" panose="02000503000000020004" pitchFamily="2" charset="0"/>
                <a:ea typeface="Helvetica Neue" panose="02000503000000020004" pitchFamily="2" charset="0"/>
                <a:cs typeface="Helvetica Neue" panose="02000503000000020004" pitchFamily="2" charset="0"/>
              </a:rPr>
              <a:t>We have developed a greater understanding of our emotions and how to express them.</a:t>
            </a:r>
          </a:p>
          <a:p>
            <a:pPr marL="342900" lvl="0" indent="-342900" algn="just">
              <a:lnSpc>
                <a:spcPct val="100000"/>
              </a:lnSpc>
              <a:spcBef>
                <a:spcPts val="0"/>
              </a:spcBef>
              <a:buAutoNum type="arabicPeriod"/>
            </a:pPr>
            <a:r>
              <a:rPr lang="en-US" sz="1800" b="1" dirty="0">
                <a:latin typeface="Helvetica Neue" panose="02000503000000020004" pitchFamily="2" charset="0"/>
                <a:ea typeface="Helvetica Neue" panose="02000503000000020004" pitchFamily="2" charset="0"/>
                <a:cs typeface="Helvetica Neue" panose="02000503000000020004" pitchFamily="2" charset="0"/>
              </a:rPr>
              <a:t>Reconnection: </a:t>
            </a:r>
            <a:r>
              <a:rPr lang="en-US" sz="1800" dirty="0">
                <a:latin typeface="Helvetica Neue" panose="02000503000000020004" pitchFamily="2" charset="0"/>
                <a:ea typeface="Helvetica Neue" panose="02000503000000020004" pitchFamily="2" charset="0"/>
                <a:cs typeface="Helvetica Neue" panose="02000503000000020004" pitchFamily="2" charset="0"/>
              </a:rPr>
              <a:t>We connect with ourselves and others in ways that feel genuine and meaningful.</a:t>
            </a:r>
          </a:p>
          <a:p>
            <a:pPr marL="342900" lvl="0" indent="-342900" algn="just">
              <a:lnSpc>
                <a:spcPct val="100000"/>
              </a:lnSpc>
              <a:spcBef>
                <a:spcPts val="0"/>
              </a:spcBef>
              <a:buAutoNum type="arabicPeriod"/>
            </a:pPr>
            <a:r>
              <a:rPr lang="en-US" sz="1800" b="1" dirty="0">
                <a:latin typeface="Helvetica Neue" panose="02000503000000020004" pitchFamily="2" charset="0"/>
                <a:ea typeface="Helvetica Neue" panose="02000503000000020004" pitchFamily="2" charset="0"/>
                <a:cs typeface="Helvetica Neue" panose="02000503000000020004" pitchFamily="2" charset="0"/>
              </a:rPr>
              <a:t>Self-Care: </a:t>
            </a:r>
            <a:r>
              <a:rPr lang="en-US" sz="1800" dirty="0">
                <a:latin typeface="Helvetica Neue" panose="02000503000000020004" pitchFamily="2" charset="0"/>
                <a:ea typeface="Helvetica Neue" panose="02000503000000020004" pitchFamily="2" charset="0"/>
                <a:cs typeface="Helvetica Neue" panose="02000503000000020004" pitchFamily="2" charset="0"/>
              </a:rPr>
              <a:t>We prioritize our own well-being, knowing we must first care for ourselves before we can care for others.</a:t>
            </a:r>
          </a:p>
          <a:p>
            <a:pPr marL="342900" lvl="0" indent="-342900" algn="just">
              <a:lnSpc>
                <a:spcPct val="100000"/>
              </a:lnSpc>
              <a:spcBef>
                <a:spcPts val="0"/>
              </a:spcBef>
              <a:buAutoNum type="arabicPeriod"/>
            </a:pPr>
            <a:r>
              <a:rPr lang="en-US" sz="1800" b="1" dirty="0">
                <a:latin typeface="Helvetica Neue" panose="02000503000000020004" pitchFamily="2" charset="0"/>
                <a:ea typeface="Helvetica Neue" panose="02000503000000020004" pitchFamily="2" charset="0"/>
                <a:cs typeface="Helvetica Neue" panose="02000503000000020004" pitchFamily="2" charset="0"/>
              </a:rPr>
              <a:t>Surrender: </a:t>
            </a:r>
            <a:r>
              <a:rPr lang="en-US" sz="1800" dirty="0">
                <a:latin typeface="Helvetica Neue" panose="02000503000000020004" pitchFamily="2" charset="0"/>
                <a:ea typeface="Helvetica Neue" panose="02000503000000020004" pitchFamily="2" charset="0"/>
                <a:cs typeface="Helvetica Neue" panose="02000503000000020004" pitchFamily="2" charset="0"/>
              </a:rPr>
              <a:t>We trust the process of healing, knowing it unfolds whenever honesty and willingness are present.</a:t>
            </a:r>
          </a:p>
          <a:p>
            <a:pPr marL="342900" lvl="0" indent="-342900" algn="just">
              <a:lnSpc>
                <a:spcPct val="100000"/>
              </a:lnSpc>
              <a:spcBef>
                <a:spcPts val="0"/>
              </a:spcBef>
              <a:buAutoNum type="arabicPeriod"/>
            </a:pPr>
            <a:r>
              <a:rPr lang="en-US" sz="1800" b="1" dirty="0">
                <a:latin typeface="Helvetica Neue" panose="02000503000000020004" pitchFamily="2" charset="0"/>
                <a:ea typeface="Helvetica Neue" panose="02000503000000020004" pitchFamily="2" charset="0"/>
                <a:cs typeface="Helvetica Neue" panose="02000503000000020004" pitchFamily="2" charset="0"/>
              </a:rPr>
              <a:t>Boundaries: </a:t>
            </a:r>
            <a:r>
              <a:rPr lang="en-US" sz="1800" dirty="0">
                <a:latin typeface="Helvetica Neue" panose="02000503000000020004" pitchFamily="2" charset="0"/>
                <a:ea typeface="Helvetica Neue" panose="02000503000000020004" pitchFamily="2" charset="0"/>
                <a:cs typeface="Helvetica Neue" panose="02000503000000020004" pitchFamily="2" charset="0"/>
              </a:rPr>
              <a:t>We establish and maintain healthy boundaries, giving ourselves the time and space needed to heal and grow.</a:t>
            </a:r>
          </a:p>
          <a:p>
            <a:pPr marL="342900" lvl="0" indent="-342900" algn="just">
              <a:lnSpc>
                <a:spcPct val="100000"/>
              </a:lnSpc>
              <a:spcBef>
                <a:spcPts val="0"/>
              </a:spcBef>
              <a:buAutoNum type="arabicPeriod"/>
            </a:pPr>
            <a:r>
              <a:rPr lang="en-US" sz="1800" b="1" dirty="0">
                <a:latin typeface="Helvetica Neue" panose="02000503000000020004" pitchFamily="2" charset="0"/>
                <a:ea typeface="Helvetica Neue" panose="02000503000000020004" pitchFamily="2" charset="0"/>
                <a:cs typeface="Helvetica Neue" panose="02000503000000020004" pitchFamily="2" charset="0"/>
              </a:rPr>
              <a:t>Forgiveness: </a:t>
            </a:r>
            <a:r>
              <a:rPr lang="en-US" sz="1800" dirty="0">
                <a:latin typeface="Helvetica Neue" panose="02000503000000020004" pitchFamily="2" charset="0"/>
                <a:ea typeface="Helvetica Neue" panose="02000503000000020004" pitchFamily="2" charset="0"/>
                <a:cs typeface="Helvetica Neue" panose="02000503000000020004" pitchFamily="2" charset="0"/>
              </a:rPr>
              <a:t>We forgive ourselves and others, knowing that resentment is an unnecessary burden on our healing.</a:t>
            </a:r>
          </a:p>
          <a:p>
            <a:pPr marL="342900" lvl="0" indent="-342900" algn="just">
              <a:lnSpc>
                <a:spcPct val="100000"/>
              </a:lnSpc>
              <a:spcBef>
                <a:spcPts val="0"/>
              </a:spcBef>
              <a:buAutoNum type="arabicPeriod"/>
            </a:pPr>
            <a:r>
              <a:rPr lang="en-US" sz="1800" b="1" dirty="0">
                <a:latin typeface="Helvetica Neue" panose="02000503000000020004" pitchFamily="2" charset="0"/>
                <a:ea typeface="Helvetica Neue" panose="02000503000000020004" pitchFamily="2" charset="0"/>
                <a:cs typeface="Helvetica Neue" panose="02000503000000020004" pitchFamily="2" charset="0"/>
              </a:rPr>
              <a:t>Support: </a:t>
            </a:r>
            <a:r>
              <a:rPr lang="en-US" sz="1800" dirty="0">
                <a:latin typeface="Helvetica Neue" panose="02000503000000020004" pitchFamily="2" charset="0"/>
                <a:ea typeface="Helvetica Neue" panose="02000503000000020004" pitchFamily="2" charset="0"/>
                <a:cs typeface="Helvetica Neue" panose="02000503000000020004" pitchFamily="2" charset="0"/>
              </a:rPr>
              <a:t>We actively seek support and offer it to others.</a:t>
            </a:r>
          </a:p>
        </p:txBody>
      </p:sp>
    </p:spTree>
    <p:extLst>
      <p:ext uri="{BB962C8B-B14F-4D97-AF65-F5344CB8AC3E}">
        <p14:creationId xmlns:p14="http://schemas.microsoft.com/office/powerpoint/2010/main" val="2564424497"/>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B09F5-C808-7B00-5395-C55DAE0509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7962DD-E2F6-631C-84E0-D57F9DC23EAB}"/>
              </a:ext>
            </a:extLst>
          </p:cNvPr>
          <p:cNvSpPr>
            <a:spLocks noGrp="1"/>
          </p:cNvSpPr>
          <p:nvPr>
            <p:ph type="title"/>
          </p:nvPr>
        </p:nvSpPr>
        <p:spPr>
          <a:xfrm>
            <a:off x="838195" y="354321"/>
            <a:ext cx="10515600" cy="662782"/>
          </a:xfrm>
        </p:spPr>
        <p:txBody>
          <a:bodyPr>
            <a:normAutofit fontScale="90000"/>
          </a:bodyPr>
          <a:lstStyle/>
          <a:p>
            <a:pPr algn="ctr"/>
            <a:r>
              <a:rPr lang="en-US" sz="2900" dirty="0">
                <a:latin typeface="Helvetica Neue Medium" panose="02000503000000020004" pitchFamily="2" charset="0"/>
                <a:ea typeface="Helvetica Neue Medium" panose="02000503000000020004" pitchFamily="2" charset="0"/>
                <a:cs typeface="Helvetica Neue Medium" panose="02000503000000020004" pitchFamily="2" charset="0"/>
              </a:rPr>
              <a:t>2</a:t>
            </a:r>
            <a:r>
              <a:rPr lang="en-US" sz="2900" baseline="30000" dirty="0">
                <a:latin typeface="Helvetica Neue Medium" panose="02000503000000020004" pitchFamily="2" charset="0"/>
                <a:ea typeface="Helvetica Neue Medium" panose="02000503000000020004" pitchFamily="2" charset="0"/>
                <a:cs typeface="Helvetica Neue Medium" panose="02000503000000020004" pitchFamily="2" charset="0"/>
              </a:rPr>
              <a:t>nd</a:t>
            </a:r>
            <a:r>
              <a:rPr lang="en-US" sz="2900" dirty="0">
                <a:latin typeface="Helvetica Neue Medium" panose="02000503000000020004" pitchFamily="2" charset="0"/>
                <a:ea typeface="Helvetica Neue Medium" panose="02000503000000020004" pitchFamily="2" charset="0"/>
                <a:cs typeface="Helvetica Neue Medium" panose="02000503000000020004" pitchFamily="2" charset="0"/>
              </a:rPr>
              <a:t> Week - </a:t>
            </a:r>
            <a:r>
              <a:rPr lang="en-US" sz="2900" kern="0" dirty="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rPr>
              <a:t>12 Signs of Feeling Hope and Healing from Grief </a:t>
            </a:r>
            <a:r>
              <a:rPr lang="en-US" sz="2200" kern="0" dirty="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rPr>
              <a:t>- 1/2</a:t>
            </a:r>
            <a:endParaRPr lang="en-US" sz="2200" dirty="0">
              <a:latin typeface="Helvetica Neue Medium" panose="02000503000000020004" pitchFamily="2" charset="0"/>
              <a:ea typeface="Helvetica Neue Medium" panose="02000503000000020004" pitchFamily="2" charset="0"/>
              <a:cs typeface="Helvetica Neue Medium" panose="02000503000000020004" pitchFamily="2" charset="0"/>
            </a:endParaRPr>
          </a:p>
        </p:txBody>
      </p:sp>
      <p:sp>
        <p:nvSpPr>
          <p:cNvPr id="3" name="Content Placeholder 2">
            <a:extLst>
              <a:ext uri="{FF2B5EF4-FFF2-40B4-BE49-F238E27FC236}">
                <a16:creationId xmlns:a16="http://schemas.microsoft.com/office/drawing/2014/main" id="{340F976A-0F2F-FCBC-D076-56F00AFD8AE9}"/>
              </a:ext>
            </a:extLst>
          </p:cNvPr>
          <p:cNvSpPr>
            <a:spLocks noGrp="1"/>
          </p:cNvSpPr>
          <p:nvPr>
            <p:ph idx="1"/>
          </p:nvPr>
        </p:nvSpPr>
        <p:spPr>
          <a:xfrm>
            <a:off x="838195" y="1159492"/>
            <a:ext cx="10515600" cy="5486576"/>
          </a:xfrm>
        </p:spPr>
        <p:txBody>
          <a:bodyPr>
            <a:noAutofit/>
          </a:bodyPr>
          <a:lstStyle/>
          <a:p>
            <a:pPr marL="342900" lvl="0" indent="-342900" algn="just">
              <a:lnSpc>
                <a:spcPct val="100000"/>
              </a:lnSpc>
              <a:spcBef>
                <a:spcPts val="0"/>
              </a:spcBef>
              <a:buAutoNum type="arabicPeriod"/>
            </a:pPr>
            <a:r>
              <a:rPr lang="en-US" sz="1800" b="1" dirty="0">
                <a:latin typeface="Helvetica Neue" panose="02000503000000020004" pitchFamily="2" charset="0"/>
                <a:ea typeface="Helvetica Neue" panose="02000503000000020004" pitchFamily="2" charset="0"/>
                <a:cs typeface="Helvetica Neue" panose="02000503000000020004" pitchFamily="2" charset="0"/>
              </a:rPr>
              <a:t>Spirit: </a:t>
            </a:r>
            <a:r>
              <a:rPr lang="en-US" sz="1800" dirty="0">
                <a:latin typeface="Helvetica Neue" panose="02000503000000020004" pitchFamily="2" charset="0"/>
                <a:ea typeface="Helvetica Neue" panose="02000503000000020004" pitchFamily="2" charset="0"/>
                <a:cs typeface="Helvetica Neue" panose="02000503000000020004" pitchFamily="2" charset="0"/>
              </a:rPr>
              <a:t>Through our healing, we enliven the best of our spirit and the world around us.</a:t>
            </a:r>
          </a:p>
          <a:p>
            <a:pPr marL="342900" lvl="0" indent="-342900" algn="just">
              <a:lnSpc>
                <a:spcPct val="100000"/>
              </a:lnSpc>
              <a:spcBef>
                <a:spcPts val="0"/>
              </a:spcBef>
              <a:buAutoNum type="arabicPeriod"/>
            </a:pPr>
            <a:r>
              <a:rPr lang="en-US" sz="1800" b="1" dirty="0">
                <a:latin typeface="Helvetica Neue" panose="02000503000000020004" pitchFamily="2" charset="0"/>
                <a:ea typeface="Helvetica Neue" panose="02000503000000020004" pitchFamily="2" charset="0"/>
                <a:cs typeface="Helvetica Neue" panose="02000503000000020004" pitchFamily="2" charset="0"/>
              </a:rPr>
              <a:t>Presence: </a:t>
            </a:r>
            <a:r>
              <a:rPr lang="en-US" sz="1800" dirty="0">
                <a:latin typeface="Helvetica Neue" panose="02000503000000020004" pitchFamily="2" charset="0"/>
                <a:ea typeface="Helvetica Neue" panose="02000503000000020004" pitchFamily="2" charset="0"/>
                <a:cs typeface="Helvetica Neue" panose="02000503000000020004" pitchFamily="2" charset="0"/>
              </a:rPr>
              <a:t>We focus on living in this moment and celebrate the abundance that fills each day, recognizing that our loss, though it may still be with us, belongs more to our past than our future.</a:t>
            </a:r>
          </a:p>
          <a:p>
            <a:pPr marL="342900" lvl="0" indent="-342900" algn="just">
              <a:lnSpc>
                <a:spcPct val="100000"/>
              </a:lnSpc>
              <a:spcBef>
                <a:spcPts val="0"/>
              </a:spcBef>
              <a:buAutoNum type="arabicPeriod"/>
            </a:pPr>
            <a:r>
              <a:rPr lang="en-US" sz="1800" b="1" dirty="0">
                <a:latin typeface="Helvetica Neue" panose="02000503000000020004" pitchFamily="2" charset="0"/>
                <a:ea typeface="Helvetica Neue" panose="02000503000000020004" pitchFamily="2" charset="0"/>
                <a:cs typeface="Helvetica Neue" panose="02000503000000020004" pitchFamily="2" charset="0"/>
              </a:rPr>
              <a:t>Hope: </a:t>
            </a:r>
            <a:r>
              <a:rPr lang="en-US" sz="1800" dirty="0">
                <a:latin typeface="Helvetica Neue" panose="02000503000000020004" pitchFamily="2" charset="0"/>
                <a:ea typeface="Helvetica Neue" panose="02000503000000020004" pitchFamily="2" charset="0"/>
                <a:cs typeface="Helvetica Neue" panose="02000503000000020004" pitchFamily="2" charset="0"/>
              </a:rPr>
              <a:t>With new-found perspective, we look forward to tomorrow, knowing that healing is possible even within our grief.</a:t>
            </a:r>
          </a:p>
          <a:p>
            <a:pPr marL="342900" lvl="0" indent="-342900" algn="just">
              <a:lnSpc>
                <a:spcPct val="100000"/>
              </a:lnSpc>
              <a:spcBef>
                <a:spcPts val="0"/>
              </a:spcBef>
              <a:buAutoNum type="arabicPeriod"/>
            </a:pPr>
            <a:r>
              <a:rPr lang="en-US" sz="1800" b="1" dirty="0">
                <a:latin typeface="Helvetica Neue" panose="02000503000000020004" pitchFamily="2" charset="0"/>
                <a:ea typeface="Helvetica Neue" panose="02000503000000020004" pitchFamily="2" charset="0"/>
                <a:cs typeface="Helvetica Neue" panose="02000503000000020004" pitchFamily="2" charset="0"/>
              </a:rPr>
              <a:t>Service: </a:t>
            </a:r>
            <a:r>
              <a:rPr lang="en-US" sz="1800" dirty="0">
                <a:latin typeface="Helvetica Neue" panose="02000503000000020004" pitchFamily="2" charset="0"/>
                <a:ea typeface="Helvetica Neue" panose="02000503000000020004" pitchFamily="2" charset="0"/>
                <a:cs typeface="Helvetica Neue" panose="02000503000000020004" pitchFamily="2" charset="0"/>
              </a:rPr>
              <a:t>We give back what we have freely received so that others may also live their best journey as they go — and grow — through grief.</a:t>
            </a:r>
          </a:p>
        </p:txBody>
      </p:sp>
    </p:spTree>
    <p:extLst>
      <p:ext uri="{BB962C8B-B14F-4D97-AF65-F5344CB8AC3E}">
        <p14:creationId xmlns:p14="http://schemas.microsoft.com/office/powerpoint/2010/main" val="14075858"/>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41610-2FC9-EBDC-C5D4-5757B17C08B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73300B-5732-68C0-C0F2-B5E50AE8DEDA}"/>
              </a:ext>
            </a:extLst>
          </p:cNvPr>
          <p:cNvSpPr>
            <a:spLocks noGrp="1"/>
          </p:cNvSpPr>
          <p:nvPr>
            <p:ph idx="1"/>
          </p:nvPr>
        </p:nvSpPr>
        <p:spPr>
          <a:xfrm>
            <a:off x="838195" y="1017103"/>
            <a:ext cx="3282868" cy="5486576"/>
          </a:xfrm>
        </p:spPr>
        <p:txBody>
          <a:bodyPr>
            <a:noAutofit/>
          </a:bodyPr>
          <a:lstStyle/>
          <a:p>
            <a:pPr marL="228600" lvl="0" indent="-228600">
              <a:lnSpc>
                <a:spcPct val="100000"/>
              </a:lnSpc>
              <a:spcBef>
                <a:spcPts val="0"/>
              </a:spcBef>
              <a:buFont typeface="+mj-lt"/>
              <a:buAutoNum type="arabicPeriod"/>
            </a:pPr>
            <a:r>
              <a:rPr lang="en-US" sz="1800" dirty="0">
                <a:latin typeface="Arial" panose="020B0604020202020204" pitchFamily="34" charset="0"/>
                <a:cs typeface="Arial" panose="020B0604020202020204" pitchFamily="34" charset="0"/>
              </a:rPr>
              <a:t>Acceptance</a:t>
            </a:r>
          </a:p>
          <a:p>
            <a:pPr marL="228600" lvl="0" indent="-228600">
              <a:lnSpc>
                <a:spcPct val="100000"/>
              </a:lnSpc>
              <a:spcBef>
                <a:spcPts val="0"/>
              </a:spcBef>
              <a:buFont typeface="+mj-lt"/>
              <a:buAutoNum type="arabicPeriod"/>
            </a:pPr>
            <a:r>
              <a:rPr lang="en-US" sz="1800" dirty="0">
                <a:latin typeface="Arial" panose="020B0604020202020204" pitchFamily="34" charset="0"/>
                <a:cs typeface="Arial" panose="020B0604020202020204" pitchFamily="34" charset="0"/>
              </a:rPr>
              <a:t>Acts of Kindness in Grief</a:t>
            </a:r>
          </a:p>
          <a:p>
            <a:pPr marL="228600" lvl="0" indent="-228600">
              <a:lnSpc>
                <a:spcPct val="100000"/>
              </a:lnSpc>
              <a:spcBef>
                <a:spcPts val="0"/>
              </a:spcBef>
              <a:buFont typeface="+mj-lt"/>
              <a:buAutoNum type="arabicPeriod"/>
            </a:pPr>
            <a:r>
              <a:rPr lang="en-US" sz="1800" dirty="0">
                <a:latin typeface="Arial" panose="020B0604020202020204" pitchFamily="34" charset="0"/>
                <a:cs typeface="Arial" panose="020B0604020202020204" pitchFamily="34" charset="0"/>
              </a:rPr>
              <a:t>Aging and Loss</a:t>
            </a:r>
          </a:p>
          <a:p>
            <a:pPr marL="228600" lvl="0" indent="-228600">
              <a:lnSpc>
                <a:spcPct val="100000"/>
              </a:lnSpc>
              <a:spcBef>
                <a:spcPts val="0"/>
              </a:spcBef>
              <a:buFont typeface="+mj-lt"/>
              <a:buAutoNum type="arabicPeriod"/>
            </a:pPr>
            <a:r>
              <a:rPr lang="en-US" sz="1800" dirty="0">
                <a:latin typeface="Arial" panose="020B0604020202020204" pitchFamily="34" charset="0"/>
                <a:cs typeface="Arial" panose="020B0604020202020204" pitchFamily="34" charset="0"/>
              </a:rPr>
              <a:t>Anger in Grief</a:t>
            </a:r>
          </a:p>
          <a:p>
            <a:pPr marL="228600" lvl="0" indent="-228600">
              <a:lnSpc>
                <a:spcPct val="100000"/>
              </a:lnSpc>
              <a:spcBef>
                <a:spcPts val="0"/>
              </a:spcBef>
              <a:buFont typeface="+mj-lt"/>
              <a:buAutoNum type="arabicPeriod"/>
            </a:pPr>
            <a:r>
              <a:rPr lang="en-US" sz="1800" dirty="0">
                <a:latin typeface="Arial" panose="020B0604020202020204" pitchFamily="34" charset="0"/>
                <a:cs typeface="Arial" panose="020B0604020202020204" pitchFamily="34" charset="0"/>
              </a:rPr>
              <a:t>Asking for Help</a:t>
            </a:r>
          </a:p>
          <a:p>
            <a:pPr marL="228600" lvl="0" indent="-228600">
              <a:lnSpc>
                <a:spcPct val="100000"/>
              </a:lnSpc>
              <a:spcBef>
                <a:spcPts val="0"/>
              </a:spcBef>
              <a:buFont typeface="+mj-lt"/>
              <a:buAutoNum type="arabicPeriod"/>
            </a:pPr>
            <a:r>
              <a:rPr lang="en-US" sz="1800" dirty="0">
                <a:latin typeface="Arial" panose="020B0604020202020204" pitchFamily="34" charset="0"/>
                <a:cs typeface="Arial" panose="020B0604020202020204" pitchFamily="34" charset="0"/>
              </a:rPr>
              <a:t>Beauty in Brokenness</a:t>
            </a:r>
          </a:p>
          <a:p>
            <a:pPr marL="228600" lvl="0" indent="-228600">
              <a:lnSpc>
                <a:spcPct val="100000"/>
              </a:lnSpc>
              <a:spcBef>
                <a:spcPts val="0"/>
              </a:spcBef>
              <a:buFont typeface="+mj-lt"/>
              <a:buAutoNum type="arabicPeriod"/>
            </a:pPr>
            <a:r>
              <a:rPr lang="en-US" sz="1800" dirty="0">
                <a:latin typeface="Arial" panose="020B0604020202020204" pitchFamily="34" charset="0"/>
                <a:cs typeface="Arial" panose="020B0604020202020204" pitchFamily="34" charset="0"/>
              </a:rPr>
              <a:t>Being Present</a:t>
            </a:r>
          </a:p>
          <a:p>
            <a:pPr marL="228600" lvl="0" indent="-228600">
              <a:lnSpc>
                <a:spcPct val="100000"/>
              </a:lnSpc>
              <a:spcBef>
                <a:spcPts val="0"/>
              </a:spcBef>
              <a:buFont typeface="+mj-lt"/>
              <a:buAutoNum type="arabicPeriod"/>
            </a:pPr>
            <a:r>
              <a:rPr lang="en-US" sz="1800" dirty="0">
                <a:latin typeface="Arial" panose="020B0604020202020204" pitchFamily="34" charset="0"/>
                <a:cs typeface="Arial" panose="020B0604020202020204" pitchFamily="34" charset="0"/>
              </a:rPr>
              <a:t>Betrayal and Healing</a:t>
            </a:r>
          </a:p>
          <a:p>
            <a:pPr marL="228600" lvl="0" indent="-228600">
              <a:lnSpc>
                <a:spcPct val="100000"/>
              </a:lnSpc>
              <a:spcBef>
                <a:spcPts val="0"/>
              </a:spcBef>
              <a:buFont typeface="+mj-lt"/>
              <a:buAutoNum type="arabicPeriod"/>
            </a:pPr>
            <a:r>
              <a:rPr lang="en-US" sz="1800" dirty="0">
                <a:latin typeface="Arial" panose="020B0604020202020204" pitchFamily="34" charset="0"/>
                <a:cs typeface="Arial" panose="020B0604020202020204" pitchFamily="34" charset="0"/>
              </a:rPr>
              <a:t>Blessings in Disguise</a:t>
            </a:r>
          </a:p>
          <a:p>
            <a:pPr marL="228600" lvl="0" indent="-228600">
              <a:lnSpc>
                <a:spcPct val="100000"/>
              </a:lnSpc>
              <a:spcBef>
                <a:spcPts val="0"/>
              </a:spcBef>
              <a:buFont typeface="+mj-lt"/>
              <a:buAutoNum type="arabicPeriod"/>
            </a:pPr>
            <a:r>
              <a:rPr lang="en-US" sz="1800" dirty="0">
                <a:latin typeface="Arial" panose="020B0604020202020204" pitchFamily="34" charset="0"/>
                <a:cs typeface="Arial" panose="020B0604020202020204" pitchFamily="34" charset="0"/>
              </a:rPr>
              <a:t>Body Image and Grief</a:t>
            </a:r>
          </a:p>
          <a:p>
            <a:pPr marL="228600" lvl="0" indent="-228600">
              <a:lnSpc>
                <a:spcPct val="100000"/>
              </a:lnSpc>
              <a:spcBef>
                <a:spcPts val="0"/>
              </a:spcBef>
              <a:buFont typeface="+mj-lt"/>
              <a:buAutoNum type="arabicPeriod"/>
            </a:pPr>
            <a:r>
              <a:rPr lang="en-US" sz="1800" dirty="0">
                <a:latin typeface="Arial" panose="020B0604020202020204" pitchFamily="34" charset="0"/>
                <a:cs typeface="Arial" panose="020B0604020202020204" pitchFamily="34" charset="0"/>
              </a:rPr>
              <a:t>Boundaries in Grief</a:t>
            </a:r>
          </a:p>
          <a:p>
            <a:pPr marL="228600" lvl="0" indent="-228600">
              <a:lnSpc>
                <a:spcPct val="100000"/>
              </a:lnSpc>
              <a:spcBef>
                <a:spcPts val="0"/>
              </a:spcBef>
              <a:buFont typeface="+mj-lt"/>
              <a:buAutoNum type="arabicPeriod"/>
            </a:pPr>
            <a:r>
              <a:rPr lang="en-US" sz="1800" dirty="0">
                <a:latin typeface="Arial" panose="020B0604020202020204" pitchFamily="34" charset="0"/>
                <a:cs typeface="Arial" panose="020B0604020202020204" pitchFamily="34" charset="0"/>
              </a:rPr>
              <a:t>Breath as a Healing Tool</a:t>
            </a:r>
          </a:p>
          <a:p>
            <a:pPr marL="228600" lvl="0" indent="-228600">
              <a:lnSpc>
                <a:spcPct val="100000"/>
              </a:lnSpc>
              <a:spcBef>
                <a:spcPts val="0"/>
              </a:spcBef>
              <a:buFont typeface="+mj-lt"/>
              <a:buAutoNum type="arabicPeriod"/>
            </a:pPr>
            <a:r>
              <a:rPr lang="en-US" sz="1800" dirty="0">
                <a:latin typeface="Arial" panose="020B0604020202020204" pitchFamily="34" charset="0"/>
                <a:cs typeface="Arial" panose="020B0604020202020204" pitchFamily="34" charset="0"/>
              </a:rPr>
              <a:t>Caregiving Losses</a:t>
            </a:r>
          </a:p>
          <a:p>
            <a:pPr marL="228600" lvl="0" indent="-228600">
              <a:lnSpc>
                <a:spcPct val="100000"/>
              </a:lnSpc>
              <a:spcBef>
                <a:spcPts val="0"/>
              </a:spcBef>
              <a:buFont typeface="+mj-lt"/>
              <a:buAutoNum type="arabicPeriod"/>
            </a:pPr>
            <a:r>
              <a:rPr lang="en-US" sz="1800" dirty="0">
                <a:latin typeface="Arial" panose="020B0604020202020204" pitchFamily="34" charset="0"/>
                <a:cs typeface="Arial" panose="020B0604020202020204" pitchFamily="34" charset="0"/>
              </a:rPr>
              <a:t>Change and Transition</a:t>
            </a:r>
          </a:p>
          <a:p>
            <a:pPr marL="228600" lvl="0" indent="-228600">
              <a:lnSpc>
                <a:spcPct val="100000"/>
              </a:lnSpc>
              <a:spcBef>
                <a:spcPts val="0"/>
              </a:spcBef>
              <a:buFont typeface="+mj-lt"/>
              <a:buAutoNum type="arabicPeriod"/>
            </a:pPr>
            <a:r>
              <a:rPr lang="en-US" sz="1800" dirty="0">
                <a:latin typeface="Arial" panose="020B0604020202020204" pitchFamily="34" charset="0"/>
                <a:cs typeface="Arial" panose="020B0604020202020204" pitchFamily="34" charset="0"/>
              </a:rPr>
              <a:t>Childhood Grief</a:t>
            </a:r>
          </a:p>
          <a:p>
            <a:pPr marL="228600" lvl="0" indent="-228600">
              <a:lnSpc>
                <a:spcPct val="100000"/>
              </a:lnSpc>
              <a:spcBef>
                <a:spcPts val="0"/>
              </a:spcBef>
              <a:buFont typeface="+mj-lt"/>
              <a:buAutoNum type="arabicPeriod"/>
            </a:pPr>
            <a:r>
              <a:rPr lang="en-US" sz="1800" dirty="0">
                <a:latin typeface="Arial" panose="020B0604020202020204" pitchFamily="34" charset="0"/>
                <a:cs typeface="Arial" panose="020B0604020202020204" pitchFamily="34" charset="0"/>
              </a:rPr>
              <a:t>Choices in Healing</a:t>
            </a:r>
          </a:p>
          <a:p>
            <a:pPr marL="228600" lvl="0" indent="-228600">
              <a:lnSpc>
                <a:spcPct val="100000"/>
              </a:lnSpc>
              <a:spcBef>
                <a:spcPts val="0"/>
              </a:spcBef>
              <a:buFont typeface="+mj-lt"/>
              <a:buAutoNum type="arabicPeriod"/>
            </a:pPr>
            <a:r>
              <a:rPr lang="en-US" sz="1800" dirty="0">
                <a:latin typeface="Arial" panose="020B0604020202020204" pitchFamily="34" charset="0"/>
                <a:cs typeface="Arial" panose="020B0604020202020204" pitchFamily="34" charset="0"/>
              </a:rPr>
              <a:t>Chronic Sorrow</a:t>
            </a:r>
          </a:p>
          <a:p>
            <a:pPr marL="228600" lvl="0" indent="-228600">
              <a:lnSpc>
                <a:spcPct val="100000"/>
              </a:lnSpc>
              <a:spcBef>
                <a:spcPts val="0"/>
              </a:spcBef>
              <a:buFont typeface="+mj-lt"/>
              <a:buAutoNum type="arabicPeriod"/>
            </a:pPr>
            <a:r>
              <a:rPr lang="en-US" sz="1800" dirty="0">
                <a:latin typeface="Arial" panose="020B0604020202020204" pitchFamily="34" charset="0"/>
                <a:cs typeface="Arial" panose="020B0604020202020204" pitchFamily="34" charset="0"/>
              </a:rPr>
              <a:t>Compassion for Ourselves</a:t>
            </a:r>
          </a:p>
          <a:p>
            <a:pPr marL="228600" lvl="0" indent="-228600">
              <a:lnSpc>
                <a:spcPct val="100000"/>
              </a:lnSpc>
              <a:spcBef>
                <a:spcPts val="0"/>
              </a:spcBef>
              <a:buFont typeface="+mj-lt"/>
              <a:buAutoNum type="arabicPeriod"/>
            </a:pPr>
            <a:r>
              <a:rPr lang="en-US" sz="1800" dirty="0">
                <a:latin typeface="Arial" panose="020B0604020202020204" pitchFamily="34" charset="0"/>
                <a:cs typeface="Arial" panose="020B0604020202020204" pitchFamily="34" charset="0"/>
              </a:rPr>
              <a:t>Community Support</a:t>
            </a:r>
          </a:p>
          <a:p>
            <a:pPr marL="228600" lvl="0" indent="-228600">
              <a:lnSpc>
                <a:spcPct val="100000"/>
              </a:lnSpc>
              <a:spcBef>
                <a:spcPts val="0"/>
              </a:spcBef>
              <a:buFont typeface="+mj-lt"/>
              <a:buAutoNum type="arabicPeriod"/>
            </a:pPr>
            <a:r>
              <a:rPr lang="en-US" sz="1800" dirty="0">
                <a:latin typeface="Arial" panose="020B0604020202020204" pitchFamily="34" charset="0"/>
                <a:cs typeface="Arial" panose="020B0604020202020204" pitchFamily="34" charset="0"/>
              </a:rPr>
              <a:t>Coping with Holidays</a:t>
            </a:r>
            <a:endParaRPr lang="en-US" sz="1800" dirty="0">
              <a:effectLst/>
              <a:latin typeface="Arial" panose="020B0604020202020204" pitchFamily="34" charset="0"/>
              <a:ea typeface="Helvetica Neue" panose="02000503000000020004" pitchFamily="2" charset="0"/>
              <a:cs typeface="Arial" panose="020B0604020202020204" pitchFamily="34" charset="0"/>
            </a:endParaRPr>
          </a:p>
        </p:txBody>
      </p:sp>
      <p:sp>
        <p:nvSpPr>
          <p:cNvPr id="10" name="Title 1">
            <a:extLst>
              <a:ext uri="{FF2B5EF4-FFF2-40B4-BE49-F238E27FC236}">
                <a16:creationId xmlns:a16="http://schemas.microsoft.com/office/drawing/2014/main" id="{FD32C0B2-B301-C532-D120-BC797B439D28}"/>
              </a:ext>
            </a:extLst>
          </p:cNvPr>
          <p:cNvSpPr>
            <a:spLocks noGrp="1"/>
          </p:cNvSpPr>
          <p:nvPr>
            <p:ph type="title"/>
          </p:nvPr>
        </p:nvSpPr>
        <p:spPr>
          <a:xfrm>
            <a:off x="838195" y="354321"/>
            <a:ext cx="10515600" cy="662782"/>
          </a:xfrm>
        </p:spPr>
        <p:txBody>
          <a:bodyPr>
            <a:normAutofit/>
          </a:bodyPr>
          <a:lstStyle/>
          <a:p>
            <a:pPr algn="ctr"/>
            <a:r>
              <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rPr>
              <a:t>3</a:t>
            </a:r>
            <a:r>
              <a:rPr lang="en-US" sz="2800" baseline="30000" dirty="0">
                <a:latin typeface="Helvetica Neue Medium" panose="02000503000000020004" pitchFamily="2" charset="0"/>
                <a:ea typeface="Helvetica Neue Medium" panose="02000503000000020004" pitchFamily="2" charset="0"/>
                <a:cs typeface="Helvetica Neue Medium" panose="02000503000000020004" pitchFamily="2" charset="0"/>
              </a:rPr>
              <a:t>rd</a:t>
            </a:r>
            <a:r>
              <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rPr>
              <a:t> Week – </a:t>
            </a:r>
            <a:r>
              <a:rPr lang="en-US" sz="2800" kern="0" dirty="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rPr>
              <a:t>100 Topics</a:t>
            </a:r>
            <a:endParaRPr lang="en-US" sz="2000" dirty="0">
              <a:latin typeface="Helvetica Neue Medium" panose="02000503000000020004" pitchFamily="2" charset="0"/>
              <a:ea typeface="Helvetica Neue Medium" panose="02000503000000020004" pitchFamily="2" charset="0"/>
              <a:cs typeface="Helvetica Neue Medium" panose="02000503000000020004" pitchFamily="2" charset="0"/>
            </a:endParaRPr>
          </a:p>
        </p:txBody>
      </p:sp>
      <p:sp>
        <p:nvSpPr>
          <p:cNvPr id="5" name="Content Placeholder 2">
            <a:extLst>
              <a:ext uri="{FF2B5EF4-FFF2-40B4-BE49-F238E27FC236}">
                <a16:creationId xmlns:a16="http://schemas.microsoft.com/office/drawing/2014/main" id="{566EB894-FA83-1D01-E77D-949187C078B5}"/>
              </a:ext>
            </a:extLst>
          </p:cNvPr>
          <p:cNvSpPr txBox="1">
            <a:spLocks/>
          </p:cNvSpPr>
          <p:nvPr/>
        </p:nvSpPr>
        <p:spPr>
          <a:xfrm>
            <a:off x="4454561" y="1017103"/>
            <a:ext cx="3282868" cy="5486576"/>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0"/>
              </a:spcBef>
              <a:buFont typeface="+mj-lt"/>
              <a:buAutoNum type="arabicPeriod" startAt="21"/>
            </a:pPr>
            <a:r>
              <a:rPr lang="en-US" sz="1800" dirty="0">
                <a:latin typeface="Arial" panose="020B0604020202020204" pitchFamily="34" charset="0"/>
                <a:cs typeface="Arial" panose="020B0604020202020204" pitchFamily="34" charset="0"/>
              </a:rPr>
              <a:t>Courage to Grieve</a:t>
            </a:r>
          </a:p>
          <a:p>
            <a:pPr marL="342900" indent="-342900">
              <a:lnSpc>
                <a:spcPct val="100000"/>
              </a:lnSpc>
              <a:spcBef>
                <a:spcPts val="0"/>
              </a:spcBef>
              <a:buFont typeface="+mj-lt"/>
              <a:buAutoNum type="arabicPeriod" startAt="21"/>
            </a:pPr>
            <a:r>
              <a:rPr lang="en-US" sz="1800" dirty="0">
                <a:latin typeface="Arial" panose="020B0604020202020204" pitchFamily="34" charset="0"/>
                <a:cs typeface="Arial" panose="020B0604020202020204" pitchFamily="34" charset="0"/>
              </a:rPr>
              <a:t>Creating New Traditions</a:t>
            </a:r>
          </a:p>
          <a:p>
            <a:pPr marL="342900" indent="-342900">
              <a:lnSpc>
                <a:spcPct val="100000"/>
              </a:lnSpc>
              <a:spcBef>
                <a:spcPts val="0"/>
              </a:spcBef>
              <a:buFont typeface="+mj-lt"/>
              <a:buAutoNum type="arabicPeriod" startAt="21"/>
            </a:pPr>
            <a:r>
              <a:rPr lang="en-US" sz="1800" dirty="0">
                <a:latin typeface="Arial" panose="020B0604020202020204" pitchFamily="34" charset="0"/>
                <a:cs typeface="Arial" panose="020B0604020202020204" pitchFamily="34" charset="0"/>
              </a:rPr>
              <a:t>Creative Expression in Grief</a:t>
            </a:r>
          </a:p>
          <a:p>
            <a:pPr marL="342900" indent="-342900">
              <a:lnSpc>
                <a:spcPct val="100000"/>
              </a:lnSpc>
              <a:spcBef>
                <a:spcPts val="0"/>
              </a:spcBef>
              <a:buFont typeface="+mj-lt"/>
              <a:buAutoNum type="arabicPeriod" startAt="21"/>
            </a:pPr>
            <a:r>
              <a:rPr lang="en-US" sz="1800" dirty="0">
                <a:latin typeface="Arial" panose="020B0604020202020204" pitchFamily="34" charset="0"/>
                <a:cs typeface="Arial" panose="020B0604020202020204" pitchFamily="34" charset="0"/>
              </a:rPr>
              <a:t>Death of a Dream</a:t>
            </a:r>
          </a:p>
          <a:p>
            <a:pPr marL="342900" indent="-342900">
              <a:lnSpc>
                <a:spcPct val="100000"/>
              </a:lnSpc>
              <a:spcBef>
                <a:spcPts val="0"/>
              </a:spcBef>
              <a:buFont typeface="+mj-lt"/>
              <a:buAutoNum type="arabicPeriod" startAt="21"/>
            </a:pPr>
            <a:r>
              <a:rPr lang="en-US" sz="1800" dirty="0">
                <a:latin typeface="Arial" panose="020B0604020202020204" pitchFamily="34" charset="0"/>
                <a:cs typeface="Arial" panose="020B0604020202020204" pitchFamily="34" charset="0"/>
              </a:rPr>
              <a:t>Denial and Avoidance</a:t>
            </a:r>
          </a:p>
          <a:p>
            <a:pPr marL="342900" indent="-342900">
              <a:lnSpc>
                <a:spcPct val="100000"/>
              </a:lnSpc>
              <a:spcBef>
                <a:spcPts val="0"/>
              </a:spcBef>
              <a:buFont typeface="+mj-lt"/>
              <a:buAutoNum type="arabicPeriod" startAt="21"/>
            </a:pPr>
            <a:r>
              <a:rPr lang="en-US" sz="1800" dirty="0">
                <a:latin typeface="Arial" panose="020B0604020202020204" pitchFamily="34" charset="0"/>
                <a:cs typeface="Arial" panose="020B0604020202020204" pitchFamily="34" charset="0"/>
              </a:rPr>
              <a:t>Depression in Grief</a:t>
            </a:r>
          </a:p>
          <a:p>
            <a:pPr marL="342900" indent="-342900">
              <a:lnSpc>
                <a:spcPct val="100000"/>
              </a:lnSpc>
              <a:spcBef>
                <a:spcPts val="0"/>
              </a:spcBef>
              <a:buFont typeface="+mj-lt"/>
              <a:buAutoNum type="arabicPeriod" startAt="21"/>
            </a:pPr>
            <a:r>
              <a:rPr lang="en-US" sz="1800" dirty="0">
                <a:latin typeface="Arial" panose="020B0604020202020204" pitchFamily="34" charset="0"/>
                <a:cs typeface="Arial" panose="020B0604020202020204" pitchFamily="34" charset="0"/>
              </a:rPr>
              <a:t>Disenfranchised Grief</a:t>
            </a:r>
          </a:p>
          <a:p>
            <a:pPr marL="342900" indent="-342900">
              <a:lnSpc>
                <a:spcPct val="100000"/>
              </a:lnSpc>
              <a:spcBef>
                <a:spcPts val="0"/>
              </a:spcBef>
              <a:buFont typeface="+mj-lt"/>
              <a:buAutoNum type="arabicPeriod" startAt="21"/>
            </a:pPr>
            <a:r>
              <a:rPr lang="en-US" sz="1800" dirty="0">
                <a:latin typeface="Arial" panose="020B0604020202020204" pitchFamily="34" charset="0"/>
                <a:cs typeface="Arial" panose="020B0604020202020204" pitchFamily="34" charset="0"/>
              </a:rPr>
              <a:t>Displacement and Loss</a:t>
            </a:r>
          </a:p>
          <a:p>
            <a:pPr marL="342900" indent="-342900">
              <a:lnSpc>
                <a:spcPct val="100000"/>
              </a:lnSpc>
              <a:spcBef>
                <a:spcPts val="0"/>
              </a:spcBef>
              <a:buFont typeface="+mj-lt"/>
              <a:buAutoNum type="arabicPeriod" startAt="21"/>
            </a:pPr>
            <a:r>
              <a:rPr lang="en-US" sz="1800" dirty="0">
                <a:latin typeface="Arial" panose="020B0604020202020204" pitchFamily="34" charset="0"/>
                <a:cs typeface="Arial" panose="020B0604020202020204" pitchFamily="34" charset="0"/>
              </a:rPr>
              <a:t>Dreams of Those We’ve Lost</a:t>
            </a:r>
          </a:p>
          <a:p>
            <a:pPr marL="342900" indent="-342900">
              <a:lnSpc>
                <a:spcPct val="100000"/>
              </a:lnSpc>
              <a:spcBef>
                <a:spcPts val="0"/>
              </a:spcBef>
              <a:buFont typeface="+mj-lt"/>
              <a:buAutoNum type="arabicPeriod" startAt="21"/>
            </a:pPr>
            <a:r>
              <a:rPr lang="en-US" sz="1800" dirty="0">
                <a:latin typeface="Arial" panose="020B0604020202020204" pitchFamily="34" charset="0"/>
                <a:cs typeface="Arial" panose="020B0604020202020204" pitchFamily="34" charset="0"/>
              </a:rPr>
              <a:t>Emotional Honesty</a:t>
            </a:r>
          </a:p>
          <a:p>
            <a:pPr marL="342900" indent="-342900">
              <a:lnSpc>
                <a:spcPct val="100000"/>
              </a:lnSpc>
              <a:spcBef>
                <a:spcPts val="0"/>
              </a:spcBef>
              <a:buFont typeface="+mj-lt"/>
              <a:buAutoNum type="arabicPeriod" startAt="21"/>
            </a:pPr>
            <a:r>
              <a:rPr lang="en-US" sz="1800" dirty="0">
                <a:latin typeface="Arial" panose="020B0604020202020204" pitchFamily="34" charset="0"/>
                <a:cs typeface="Arial" panose="020B0604020202020204" pitchFamily="34" charset="0"/>
              </a:rPr>
              <a:t>Endings and Beginnings</a:t>
            </a:r>
          </a:p>
          <a:p>
            <a:pPr marL="342900" indent="-342900">
              <a:lnSpc>
                <a:spcPct val="100000"/>
              </a:lnSpc>
              <a:spcBef>
                <a:spcPts val="0"/>
              </a:spcBef>
              <a:buFont typeface="+mj-lt"/>
              <a:buAutoNum type="arabicPeriod" startAt="21"/>
            </a:pPr>
            <a:r>
              <a:rPr lang="en-US" sz="1800" dirty="0">
                <a:latin typeface="Arial" panose="020B0604020202020204" pitchFamily="34" charset="0"/>
                <a:cs typeface="Arial" panose="020B0604020202020204" pitchFamily="34" charset="0"/>
              </a:rPr>
              <a:t>Estrangement</a:t>
            </a:r>
          </a:p>
          <a:p>
            <a:pPr marL="342900" indent="-342900">
              <a:lnSpc>
                <a:spcPct val="100000"/>
              </a:lnSpc>
              <a:spcBef>
                <a:spcPts val="0"/>
              </a:spcBef>
              <a:buFont typeface="+mj-lt"/>
              <a:buAutoNum type="arabicPeriod" startAt="21"/>
            </a:pPr>
            <a:r>
              <a:rPr lang="en-US" sz="1800" dirty="0">
                <a:latin typeface="Arial" panose="020B0604020202020204" pitchFamily="34" charset="0"/>
                <a:cs typeface="Arial" panose="020B0604020202020204" pitchFamily="34" charset="0"/>
              </a:rPr>
              <a:t>Faith in Darkness</a:t>
            </a:r>
          </a:p>
          <a:p>
            <a:pPr marL="342900" indent="-342900">
              <a:lnSpc>
                <a:spcPct val="100000"/>
              </a:lnSpc>
              <a:spcBef>
                <a:spcPts val="0"/>
              </a:spcBef>
              <a:buFont typeface="+mj-lt"/>
              <a:buAutoNum type="arabicPeriod" startAt="21"/>
            </a:pPr>
            <a:r>
              <a:rPr lang="en-US" sz="1800" dirty="0">
                <a:latin typeface="Arial" panose="020B0604020202020204" pitchFamily="34" charset="0"/>
                <a:cs typeface="Arial" panose="020B0604020202020204" pitchFamily="34" charset="0"/>
              </a:rPr>
              <a:t>Family Expectations</a:t>
            </a:r>
          </a:p>
          <a:p>
            <a:pPr marL="342900" indent="-342900">
              <a:lnSpc>
                <a:spcPct val="100000"/>
              </a:lnSpc>
              <a:spcBef>
                <a:spcPts val="0"/>
              </a:spcBef>
              <a:buFont typeface="+mj-lt"/>
              <a:buAutoNum type="arabicPeriod" startAt="21"/>
            </a:pPr>
            <a:r>
              <a:rPr lang="en-US" sz="1800" dirty="0">
                <a:latin typeface="Arial" panose="020B0604020202020204" pitchFamily="34" charset="0"/>
                <a:cs typeface="Arial" panose="020B0604020202020204" pitchFamily="34" charset="0"/>
              </a:rPr>
              <a:t>Fear of Future Loss</a:t>
            </a:r>
          </a:p>
          <a:p>
            <a:pPr marL="342900" indent="-342900">
              <a:lnSpc>
                <a:spcPct val="100000"/>
              </a:lnSpc>
              <a:spcBef>
                <a:spcPts val="0"/>
              </a:spcBef>
              <a:buFont typeface="+mj-lt"/>
              <a:buAutoNum type="arabicPeriod" startAt="21"/>
            </a:pPr>
            <a:r>
              <a:rPr lang="en-US" sz="1800" dirty="0">
                <a:latin typeface="Arial" panose="020B0604020202020204" pitchFamily="34" charset="0"/>
                <a:cs typeface="Arial" panose="020B0604020202020204" pitchFamily="34" charset="0"/>
              </a:rPr>
              <a:t>Finding Gratitude</a:t>
            </a:r>
          </a:p>
          <a:p>
            <a:pPr marL="342900" indent="-342900">
              <a:lnSpc>
                <a:spcPct val="100000"/>
              </a:lnSpc>
              <a:spcBef>
                <a:spcPts val="0"/>
              </a:spcBef>
              <a:buFont typeface="+mj-lt"/>
              <a:buAutoNum type="arabicPeriod" startAt="21"/>
            </a:pPr>
            <a:r>
              <a:rPr lang="en-US" sz="1800" dirty="0">
                <a:latin typeface="Arial" panose="020B0604020202020204" pitchFamily="34" charset="0"/>
                <a:cs typeface="Arial" panose="020B0604020202020204" pitchFamily="34" charset="0"/>
              </a:rPr>
              <a:t>Finding Meaning After Loss</a:t>
            </a:r>
          </a:p>
        </p:txBody>
      </p:sp>
      <p:sp>
        <p:nvSpPr>
          <p:cNvPr id="6" name="Content Placeholder 2">
            <a:extLst>
              <a:ext uri="{FF2B5EF4-FFF2-40B4-BE49-F238E27FC236}">
                <a16:creationId xmlns:a16="http://schemas.microsoft.com/office/drawing/2014/main" id="{1BFC218E-1F05-424C-10A4-B0AB5D5F7D4D}"/>
              </a:ext>
            </a:extLst>
          </p:cNvPr>
          <p:cNvSpPr txBox="1">
            <a:spLocks/>
          </p:cNvSpPr>
          <p:nvPr/>
        </p:nvSpPr>
        <p:spPr>
          <a:xfrm>
            <a:off x="8070927" y="1044650"/>
            <a:ext cx="3282868" cy="5486576"/>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0"/>
              </a:spcBef>
              <a:buFont typeface="+mj-lt"/>
              <a:buAutoNum type="arabicPeriod" startAt="38"/>
            </a:pPr>
            <a:r>
              <a:rPr lang="en-US" sz="1800" dirty="0">
                <a:latin typeface="Arial" panose="020B0604020202020204" pitchFamily="34" charset="0"/>
                <a:cs typeface="Arial" panose="020B0604020202020204" pitchFamily="34" charset="0"/>
              </a:rPr>
              <a:t>Finding Meaning After Loss</a:t>
            </a:r>
          </a:p>
          <a:p>
            <a:pPr marL="342900" indent="-342900">
              <a:lnSpc>
                <a:spcPct val="100000"/>
              </a:lnSpc>
              <a:spcBef>
                <a:spcPts val="0"/>
              </a:spcBef>
              <a:buFont typeface="+mj-lt"/>
              <a:buAutoNum type="arabicPeriod" startAt="38"/>
            </a:pPr>
            <a:r>
              <a:rPr lang="en-US" sz="1800" dirty="0">
                <a:latin typeface="Arial" panose="020B0604020202020204" pitchFamily="34" charset="0"/>
                <a:cs typeface="Arial" panose="020B0604020202020204" pitchFamily="34" charset="0"/>
              </a:rPr>
              <a:t>Forgiveness</a:t>
            </a:r>
          </a:p>
          <a:p>
            <a:pPr marL="342900" indent="-342900">
              <a:lnSpc>
                <a:spcPct val="100000"/>
              </a:lnSpc>
              <a:spcBef>
                <a:spcPts val="0"/>
              </a:spcBef>
              <a:buFont typeface="+mj-lt"/>
              <a:buAutoNum type="arabicPeriod" startAt="40"/>
            </a:pPr>
            <a:r>
              <a:rPr lang="en-US" sz="1800" dirty="0">
                <a:latin typeface="Arial" panose="020B0604020202020204" pitchFamily="34" charset="0"/>
                <a:cs typeface="Arial" panose="020B0604020202020204" pitchFamily="34" charset="0"/>
              </a:rPr>
              <a:t>Friendship in Grief</a:t>
            </a:r>
          </a:p>
          <a:p>
            <a:pPr marL="342900" indent="-342900">
              <a:lnSpc>
                <a:spcPct val="100000"/>
              </a:lnSpc>
              <a:spcBef>
                <a:spcPts val="0"/>
              </a:spcBef>
              <a:buFont typeface="+mj-lt"/>
              <a:buAutoNum type="arabicPeriod" startAt="40"/>
            </a:pPr>
            <a:r>
              <a:rPr lang="en-US" sz="1800" dirty="0">
                <a:latin typeface="Arial" panose="020B0604020202020204" pitchFamily="34" charset="0"/>
                <a:cs typeface="Arial" panose="020B0604020202020204" pitchFamily="34" charset="0"/>
              </a:rPr>
              <a:t>Guilt in Grief</a:t>
            </a:r>
          </a:p>
          <a:p>
            <a:pPr marL="342900" indent="-342900">
              <a:lnSpc>
                <a:spcPct val="100000"/>
              </a:lnSpc>
              <a:spcBef>
                <a:spcPts val="0"/>
              </a:spcBef>
              <a:buFont typeface="+mj-lt"/>
              <a:buAutoNum type="arabicPeriod" startAt="40"/>
            </a:pPr>
            <a:r>
              <a:rPr lang="en-US" sz="1800" dirty="0">
                <a:latin typeface="Arial" panose="020B0604020202020204" pitchFamily="34" charset="0"/>
                <a:cs typeface="Arial" panose="020B0604020202020204" pitchFamily="34" charset="0"/>
              </a:rPr>
              <a:t>Grieving a Lost Future</a:t>
            </a:r>
          </a:p>
          <a:p>
            <a:pPr marL="342900" indent="-342900">
              <a:lnSpc>
                <a:spcPct val="100000"/>
              </a:lnSpc>
              <a:spcBef>
                <a:spcPts val="0"/>
              </a:spcBef>
              <a:buFont typeface="+mj-lt"/>
              <a:buAutoNum type="arabicPeriod" startAt="40"/>
            </a:pPr>
            <a:r>
              <a:rPr lang="en-US" sz="1800" dirty="0">
                <a:latin typeface="Arial" panose="020B0604020202020204" pitchFamily="34" charset="0"/>
                <a:cs typeface="Arial" panose="020B0604020202020204" pitchFamily="34" charset="0"/>
              </a:rPr>
              <a:t>Grieving as a Process</a:t>
            </a:r>
          </a:p>
          <a:p>
            <a:pPr marL="342900" indent="-342900">
              <a:lnSpc>
                <a:spcPct val="100000"/>
              </a:lnSpc>
              <a:spcBef>
                <a:spcPts val="0"/>
              </a:spcBef>
              <a:buFont typeface="+mj-lt"/>
              <a:buAutoNum type="arabicPeriod" startAt="40"/>
            </a:pPr>
            <a:r>
              <a:rPr lang="en-US" sz="1800" dirty="0">
                <a:latin typeface="Arial" panose="020B0604020202020204" pitchFamily="34" charset="0"/>
                <a:cs typeface="Arial" panose="020B0604020202020204" pitchFamily="34" charset="0"/>
              </a:rPr>
              <a:t>Grieving Changes in Identity</a:t>
            </a:r>
          </a:p>
          <a:p>
            <a:pPr marL="342900" indent="-342900">
              <a:lnSpc>
                <a:spcPct val="100000"/>
              </a:lnSpc>
              <a:spcBef>
                <a:spcPts val="0"/>
              </a:spcBef>
              <a:buFont typeface="+mj-lt"/>
              <a:buAutoNum type="arabicPeriod" startAt="40"/>
            </a:pPr>
            <a:r>
              <a:rPr lang="en-US" sz="1800" dirty="0">
                <a:latin typeface="Arial" panose="020B0604020202020204" pitchFamily="34" charset="0"/>
                <a:cs typeface="Arial" panose="020B0604020202020204" pitchFamily="34" charset="0"/>
              </a:rPr>
              <a:t>Grieving Unmet Expectations</a:t>
            </a:r>
          </a:p>
          <a:p>
            <a:pPr marL="342900" indent="-342900">
              <a:lnSpc>
                <a:spcPct val="100000"/>
              </a:lnSpc>
              <a:spcBef>
                <a:spcPts val="0"/>
              </a:spcBef>
              <a:buFont typeface="+mj-lt"/>
              <a:buAutoNum type="arabicPeriod" startAt="40"/>
            </a:pPr>
            <a:r>
              <a:rPr lang="en-US" sz="1800" dirty="0">
                <a:latin typeface="Arial" panose="020B0604020202020204" pitchFamily="34" charset="0"/>
                <a:cs typeface="Arial" panose="020B0604020202020204" pitchFamily="34" charset="0"/>
              </a:rPr>
              <a:t>Grief and Addiction</a:t>
            </a:r>
          </a:p>
          <a:p>
            <a:pPr marL="342900" indent="-342900">
              <a:lnSpc>
                <a:spcPct val="100000"/>
              </a:lnSpc>
              <a:spcBef>
                <a:spcPts val="0"/>
              </a:spcBef>
              <a:buFont typeface="+mj-lt"/>
              <a:buAutoNum type="arabicPeriod" startAt="40"/>
            </a:pPr>
            <a:r>
              <a:rPr lang="en-US" sz="1800" dirty="0">
                <a:latin typeface="Arial" panose="020B0604020202020204" pitchFamily="34" charset="0"/>
                <a:cs typeface="Arial" panose="020B0604020202020204" pitchFamily="34" charset="0"/>
              </a:rPr>
              <a:t>Grief and Anxiety</a:t>
            </a:r>
          </a:p>
          <a:p>
            <a:pPr marL="342900" indent="-342900">
              <a:lnSpc>
                <a:spcPct val="100000"/>
              </a:lnSpc>
              <a:spcBef>
                <a:spcPts val="0"/>
              </a:spcBef>
              <a:buFont typeface="+mj-lt"/>
              <a:buAutoNum type="arabicPeriod" startAt="40"/>
            </a:pPr>
            <a:r>
              <a:rPr lang="en-US" sz="1800" dirty="0">
                <a:latin typeface="Arial" panose="020B0604020202020204" pitchFamily="34" charset="0"/>
                <a:cs typeface="Arial" panose="020B0604020202020204" pitchFamily="34" charset="0"/>
              </a:rPr>
              <a:t>Grief and Creativity</a:t>
            </a:r>
          </a:p>
          <a:p>
            <a:pPr marL="342900" indent="-342900">
              <a:lnSpc>
                <a:spcPct val="100000"/>
              </a:lnSpc>
              <a:spcBef>
                <a:spcPts val="0"/>
              </a:spcBef>
              <a:buFont typeface="+mj-lt"/>
              <a:buAutoNum type="arabicPeriod" startAt="40"/>
            </a:pPr>
            <a:r>
              <a:rPr lang="en-US" sz="1800" dirty="0">
                <a:latin typeface="Arial" panose="020B0604020202020204" pitchFamily="34" charset="0"/>
                <a:cs typeface="Arial" panose="020B0604020202020204" pitchFamily="34" charset="0"/>
              </a:rPr>
              <a:t>Grief and Spirituality</a:t>
            </a:r>
          </a:p>
          <a:p>
            <a:pPr marL="342900" indent="-342900">
              <a:lnSpc>
                <a:spcPct val="100000"/>
              </a:lnSpc>
              <a:spcBef>
                <a:spcPts val="0"/>
              </a:spcBef>
              <a:buFont typeface="+mj-lt"/>
              <a:buAutoNum type="arabicPeriod" startAt="40"/>
            </a:pPr>
            <a:r>
              <a:rPr lang="en-US" sz="1800" dirty="0">
                <a:latin typeface="Arial" panose="020B0604020202020204" pitchFamily="34" charset="0"/>
                <a:cs typeface="Arial" panose="020B0604020202020204" pitchFamily="34" charset="0"/>
              </a:rPr>
              <a:t>Grief Rituals</a:t>
            </a:r>
          </a:p>
          <a:p>
            <a:pPr marL="342900" indent="-342900">
              <a:lnSpc>
                <a:spcPct val="100000"/>
              </a:lnSpc>
              <a:spcBef>
                <a:spcPts val="0"/>
              </a:spcBef>
              <a:buFont typeface="+mj-lt"/>
              <a:buAutoNum type="arabicPeriod" startAt="40"/>
            </a:pPr>
            <a:r>
              <a:rPr lang="en-US" sz="1800" dirty="0">
                <a:latin typeface="Arial" panose="020B0604020202020204" pitchFamily="34" charset="0"/>
                <a:cs typeface="Arial" panose="020B0604020202020204" pitchFamily="34" charset="0"/>
              </a:rPr>
              <a:t>Growth Through Loss</a:t>
            </a:r>
          </a:p>
          <a:p>
            <a:pPr marL="342900" indent="-342900">
              <a:lnSpc>
                <a:spcPct val="100000"/>
              </a:lnSpc>
              <a:spcBef>
                <a:spcPts val="0"/>
              </a:spcBef>
              <a:buFont typeface="+mj-lt"/>
              <a:buAutoNum type="arabicPeriod" startAt="40"/>
            </a:pPr>
            <a:r>
              <a:rPr lang="en-US" sz="1800" dirty="0">
                <a:latin typeface="Arial" panose="020B0604020202020204" pitchFamily="34" charset="0"/>
                <a:cs typeface="Arial" panose="020B0604020202020204" pitchFamily="34" charset="0"/>
              </a:rPr>
              <a:t>Healing in Community</a:t>
            </a:r>
          </a:p>
          <a:p>
            <a:pPr marL="342900" indent="-342900">
              <a:lnSpc>
                <a:spcPct val="100000"/>
              </a:lnSpc>
              <a:spcBef>
                <a:spcPts val="0"/>
              </a:spcBef>
              <a:buFont typeface="+mj-lt"/>
              <a:buAutoNum type="arabicPeriod" startAt="40"/>
            </a:pPr>
            <a:r>
              <a:rPr lang="en-US" sz="1800" dirty="0">
                <a:latin typeface="Arial" panose="020B0604020202020204" pitchFamily="34" charset="0"/>
                <a:cs typeface="Arial" panose="020B0604020202020204" pitchFamily="34" charset="0"/>
              </a:rPr>
              <a:t>Healing Through Connection</a:t>
            </a:r>
          </a:p>
        </p:txBody>
      </p:sp>
    </p:spTree>
    <p:extLst>
      <p:ext uri="{BB962C8B-B14F-4D97-AF65-F5344CB8AC3E}">
        <p14:creationId xmlns:p14="http://schemas.microsoft.com/office/powerpoint/2010/main" val="3453552906"/>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F49CD-111D-630E-93BB-00798FAA8F2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12858D-9E2B-BB01-383E-C75C61CEFBEE}"/>
              </a:ext>
            </a:extLst>
          </p:cNvPr>
          <p:cNvSpPr>
            <a:spLocks noGrp="1"/>
          </p:cNvSpPr>
          <p:nvPr>
            <p:ph idx="1"/>
          </p:nvPr>
        </p:nvSpPr>
        <p:spPr>
          <a:xfrm>
            <a:off x="838195" y="1017103"/>
            <a:ext cx="3282868" cy="5486576"/>
          </a:xfrm>
        </p:spPr>
        <p:txBody>
          <a:bodyPr>
            <a:noAutofit/>
          </a:bodyPr>
          <a:lstStyle/>
          <a:p>
            <a:pPr marL="342900" lvl="0" indent="-342900">
              <a:lnSpc>
                <a:spcPct val="100000"/>
              </a:lnSpc>
              <a:spcBef>
                <a:spcPts val="0"/>
              </a:spcBef>
              <a:buFont typeface="+mj-lt"/>
              <a:buAutoNum type="arabicPeriod" startAt="54"/>
            </a:pPr>
            <a:r>
              <a:rPr lang="en-US" sz="1800" dirty="0">
                <a:latin typeface="Arial" panose="020B0604020202020204" pitchFamily="34" charset="0"/>
                <a:cs typeface="Arial" panose="020B0604020202020204" pitchFamily="34" charset="0"/>
              </a:rPr>
              <a:t>Healing Through Creativity</a:t>
            </a:r>
          </a:p>
          <a:p>
            <a:pPr marL="342900" lvl="0" indent="-342900">
              <a:lnSpc>
                <a:spcPct val="100000"/>
              </a:lnSpc>
              <a:spcBef>
                <a:spcPts val="0"/>
              </a:spcBef>
              <a:buFont typeface="+mj-lt"/>
              <a:buAutoNum type="arabicPeriod" startAt="54"/>
            </a:pPr>
            <a:r>
              <a:rPr lang="en-US" sz="1800" dirty="0">
                <a:latin typeface="Arial" panose="020B0604020202020204" pitchFamily="34" charset="0"/>
                <a:cs typeface="Arial" panose="020B0604020202020204" pitchFamily="34" charset="0"/>
              </a:rPr>
              <a:t>Healing Through Faith</a:t>
            </a:r>
          </a:p>
          <a:p>
            <a:pPr marL="342900" lvl="0" indent="-342900">
              <a:lnSpc>
                <a:spcPct val="100000"/>
              </a:lnSpc>
              <a:spcBef>
                <a:spcPts val="0"/>
              </a:spcBef>
              <a:buFont typeface="+mj-lt"/>
              <a:buAutoNum type="arabicPeriod" startAt="54"/>
            </a:pPr>
            <a:r>
              <a:rPr lang="en-US" sz="1800" dirty="0">
                <a:latin typeface="Arial" panose="020B0604020202020204" pitchFamily="34" charset="0"/>
                <a:cs typeface="Arial" panose="020B0604020202020204" pitchFamily="34" charset="0"/>
              </a:rPr>
              <a:t>Healing Through Movement</a:t>
            </a:r>
          </a:p>
          <a:p>
            <a:pPr marL="342900" lvl="0" indent="-342900">
              <a:lnSpc>
                <a:spcPct val="100000"/>
              </a:lnSpc>
              <a:spcBef>
                <a:spcPts val="0"/>
              </a:spcBef>
              <a:buFont typeface="+mj-lt"/>
              <a:buAutoNum type="arabicPeriod" startAt="54"/>
            </a:pPr>
            <a:r>
              <a:rPr lang="en-US" sz="1800" dirty="0">
                <a:latin typeface="Arial" panose="020B0604020202020204" pitchFamily="34" charset="0"/>
                <a:cs typeface="Arial" panose="020B0604020202020204" pitchFamily="34" charset="0"/>
              </a:rPr>
              <a:t>Healing Through Music</a:t>
            </a:r>
          </a:p>
          <a:p>
            <a:pPr marL="342900" lvl="0" indent="-342900">
              <a:lnSpc>
                <a:spcPct val="100000"/>
              </a:lnSpc>
              <a:spcBef>
                <a:spcPts val="0"/>
              </a:spcBef>
              <a:buFont typeface="+mj-lt"/>
              <a:buAutoNum type="arabicPeriod" startAt="54"/>
            </a:pPr>
            <a:r>
              <a:rPr lang="en-US" sz="1800" dirty="0">
                <a:latin typeface="Arial" panose="020B0604020202020204" pitchFamily="34" charset="0"/>
                <a:cs typeface="Arial" panose="020B0604020202020204" pitchFamily="34" charset="0"/>
              </a:rPr>
              <a:t>Healing Through Service</a:t>
            </a:r>
          </a:p>
          <a:p>
            <a:pPr marL="342900" lvl="0" indent="-342900">
              <a:lnSpc>
                <a:spcPct val="100000"/>
              </a:lnSpc>
              <a:spcBef>
                <a:spcPts val="0"/>
              </a:spcBef>
              <a:buFont typeface="+mj-lt"/>
              <a:buAutoNum type="arabicPeriod" startAt="54"/>
            </a:pPr>
            <a:r>
              <a:rPr lang="en-US" sz="1800" dirty="0">
                <a:latin typeface="Arial" panose="020B0604020202020204" pitchFamily="34" charset="0"/>
                <a:cs typeface="Arial" panose="020B0604020202020204" pitchFamily="34" charset="0"/>
              </a:rPr>
              <a:t>Hope in Hard Times</a:t>
            </a:r>
          </a:p>
          <a:p>
            <a:pPr marL="342900" lvl="0" indent="-342900">
              <a:lnSpc>
                <a:spcPct val="100000"/>
              </a:lnSpc>
              <a:spcBef>
                <a:spcPts val="0"/>
              </a:spcBef>
              <a:buFont typeface="+mj-lt"/>
              <a:buAutoNum type="arabicPeriod" startAt="54"/>
            </a:pPr>
            <a:r>
              <a:rPr lang="en-US" sz="1800" dirty="0">
                <a:latin typeface="Arial" panose="020B0604020202020204" pitchFamily="34" charset="0"/>
                <a:cs typeface="Arial" panose="020B0604020202020204" pitchFamily="34" charset="0"/>
              </a:rPr>
              <a:t>Hope Restored</a:t>
            </a:r>
          </a:p>
          <a:p>
            <a:pPr marL="342900" lvl="0" indent="-342900">
              <a:lnSpc>
                <a:spcPct val="100000"/>
              </a:lnSpc>
              <a:spcBef>
                <a:spcPts val="0"/>
              </a:spcBef>
              <a:buFont typeface="+mj-lt"/>
              <a:buAutoNum type="arabicPeriod" startAt="54"/>
            </a:pPr>
            <a:r>
              <a:rPr lang="en-US" sz="1800" dirty="0">
                <a:latin typeface="Arial" panose="020B0604020202020204" pitchFamily="34" charset="0"/>
                <a:cs typeface="Arial" panose="020B0604020202020204" pitchFamily="34" charset="0"/>
              </a:rPr>
              <a:t>Honoring Memories</a:t>
            </a:r>
          </a:p>
          <a:p>
            <a:pPr marL="342900" lvl="0" indent="-342900">
              <a:lnSpc>
                <a:spcPct val="100000"/>
              </a:lnSpc>
              <a:spcBef>
                <a:spcPts val="0"/>
              </a:spcBef>
              <a:buFont typeface="+mj-lt"/>
              <a:buAutoNum type="arabicPeriod" startAt="54"/>
            </a:pPr>
            <a:r>
              <a:rPr lang="en-US" sz="1800" dirty="0">
                <a:latin typeface="Arial" panose="020B0604020202020204" pitchFamily="34" charset="0"/>
                <a:cs typeface="Arial" panose="020B0604020202020204" pitchFamily="34" charset="0"/>
              </a:rPr>
              <a:t>Inner Strength</a:t>
            </a:r>
          </a:p>
          <a:p>
            <a:pPr marL="342900" lvl="0" indent="-342900">
              <a:lnSpc>
                <a:spcPct val="100000"/>
              </a:lnSpc>
              <a:spcBef>
                <a:spcPts val="0"/>
              </a:spcBef>
              <a:buFont typeface="+mj-lt"/>
              <a:buAutoNum type="arabicPeriod" startAt="54"/>
            </a:pPr>
            <a:r>
              <a:rPr lang="en-US" sz="1800" dirty="0">
                <a:latin typeface="Arial" panose="020B0604020202020204" pitchFamily="34" charset="0"/>
                <a:cs typeface="Arial" panose="020B0604020202020204" pitchFamily="34" charset="0"/>
              </a:rPr>
              <a:t>Invisible Grief</a:t>
            </a:r>
          </a:p>
          <a:p>
            <a:pPr marL="342900" lvl="0" indent="-342900">
              <a:lnSpc>
                <a:spcPct val="100000"/>
              </a:lnSpc>
              <a:spcBef>
                <a:spcPts val="0"/>
              </a:spcBef>
              <a:buFont typeface="+mj-lt"/>
              <a:buAutoNum type="arabicPeriod" startAt="54"/>
            </a:pPr>
            <a:r>
              <a:rPr lang="en-US" sz="1800" dirty="0">
                <a:latin typeface="Arial" panose="020B0604020202020204" pitchFamily="34" charset="0"/>
                <a:cs typeface="Arial" panose="020B0604020202020204" pitchFamily="34" charset="0"/>
              </a:rPr>
              <a:t>Isolation in Grief</a:t>
            </a:r>
          </a:p>
          <a:p>
            <a:pPr marL="342900" lvl="0" indent="-342900">
              <a:lnSpc>
                <a:spcPct val="100000"/>
              </a:lnSpc>
              <a:spcBef>
                <a:spcPts val="0"/>
              </a:spcBef>
              <a:buFont typeface="+mj-lt"/>
              <a:buAutoNum type="arabicPeriod" startAt="54"/>
            </a:pPr>
            <a:r>
              <a:rPr lang="en-US" sz="1800" dirty="0">
                <a:latin typeface="Arial" panose="020B0604020202020204" pitchFamily="34" charset="0"/>
                <a:cs typeface="Arial" panose="020B0604020202020204" pitchFamily="34" charset="0"/>
              </a:rPr>
              <a:t>Joy After Loss</a:t>
            </a:r>
          </a:p>
          <a:p>
            <a:pPr marL="342900" lvl="0" indent="-342900">
              <a:lnSpc>
                <a:spcPct val="100000"/>
              </a:lnSpc>
              <a:spcBef>
                <a:spcPts val="0"/>
              </a:spcBef>
              <a:buFont typeface="+mj-lt"/>
              <a:buAutoNum type="arabicPeriod" startAt="54"/>
            </a:pPr>
            <a:r>
              <a:rPr lang="en-US" sz="1800" dirty="0">
                <a:latin typeface="Arial" panose="020B0604020202020204" pitchFamily="34" charset="0"/>
                <a:cs typeface="Arial" panose="020B0604020202020204" pitchFamily="34" charset="0"/>
              </a:rPr>
              <a:t>Keeping Memories Alive</a:t>
            </a:r>
          </a:p>
          <a:p>
            <a:pPr marL="342900" lvl="0" indent="-342900">
              <a:lnSpc>
                <a:spcPct val="100000"/>
              </a:lnSpc>
              <a:spcBef>
                <a:spcPts val="0"/>
              </a:spcBef>
              <a:buFont typeface="+mj-lt"/>
              <a:buAutoNum type="arabicPeriod" startAt="54"/>
            </a:pPr>
            <a:r>
              <a:rPr lang="en-US" sz="1800" dirty="0">
                <a:latin typeface="Arial" panose="020B0604020202020204" pitchFamily="34" charset="0"/>
                <a:cs typeface="Arial" panose="020B0604020202020204" pitchFamily="34" charset="0"/>
              </a:rPr>
              <a:t>Letting Go vs. Holding On</a:t>
            </a:r>
          </a:p>
          <a:p>
            <a:pPr marL="342900" lvl="0" indent="-342900">
              <a:lnSpc>
                <a:spcPct val="100000"/>
              </a:lnSpc>
              <a:spcBef>
                <a:spcPts val="0"/>
              </a:spcBef>
              <a:buFont typeface="+mj-lt"/>
              <a:buAutoNum type="arabicPeriod" startAt="54"/>
            </a:pPr>
            <a:r>
              <a:rPr lang="en-US" sz="1800" dirty="0">
                <a:latin typeface="Arial" panose="020B0604020202020204" pitchFamily="34" charset="0"/>
                <a:cs typeface="Arial" panose="020B0604020202020204" pitchFamily="34" charset="0"/>
              </a:rPr>
              <a:t>Life After Loss</a:t>
            </a:r>
          </a:p>
          <a:p>
            <a:pPr marL="342900" lvl="0" indent="-342900">
              <a:lnSpc>
                <a:spcPct val="100000"/>
              </a:lnSpc>
              <a:spcBef>
                <a:spcPts val="0"/>
              </a:spcBef>
              <a:buFont typeface="+mj-lt"/>
              <a:buAutoNum type="arabicPeriod" startAt="54"/>
            </a:pPr>
            <a:r>
              <a:rPr lang="en-US" sz="1800" dirty="0">
                <a:latin typeface="Arial" panose="020B0604020202020204" pitchFamily="34" charset="0"/>
                <a:cs typeface="Arial" panose="020B0604020202020204" pitchFamily="34" charset="0"/>
              </a:rPr>
              <a:t>Living With Unanswered Questions</a:t>
            </a:r>
          </a:p>
          <a:p>
            <a:pPr marL="342900" lvl="0" indent="-342900">
              <a:lnSpc>
                <a:spcPct val="100000"/>
              </a:lnSpc>
              <a:spcBef>
                <a:spcPts val="0"/>
              </a:spcBef>
              <a:buFont typeface="+mj-lt"/>
              <a:buAutoNum type="arabicPeriod" startAt="54"/>
            </a:pPr>
            <a:r>
              <a:rPr lang="en-US" sz="1800" dirty="0">
                <a:latin typeface="Arial" panose="020B0604020202020204" pitchFamily="34" charset="0"/>
                <a:cs typeface="Arial" panose="020B0604020202020204" pitchFamily="34" charset="0"/>
              </a:rPr>
              <a:t>Loneliness</a:t>
            </a:r>
          </a:p>
          <a:p>
            <a:pPr marL="342900" lvl="0" indent="-342900">
              <a:lnSpc>
                <a:spcPct val="100000"/>
              </a:lnSpc>
              <a:spcBef>
                <a:spcPts val="0"/>
              </a:spcBef>
              <a:buFont typeface="+mj-lt"/>
              <a:buAutoNum type="arabicPeriod" startAt="54"/>
            </a:pPr>
            <a:r>
              <a:rPr lang="en-US" sz="1800" dirty="0">
                <a:latin typeface="Arial" panose="020B0604020202020204" pitchFamily="34" charset="0"/>
                <a:cs typeface="Arial" panose="020B0604020202020204" pitchFamily="34" charset="0"/>
              </a:rPr>
              <a:t>Loss of a Pet</a:t>
            </a:r>
          </a:p>
          <a:p>
            <a:pPr marL="228600" lvl="0" indent="-228600">
              <a:lnSpc>
                <a:spcPct val="100000"/>
              </a:lnSpc>
              <a:spcBef>
                <a:spcPts val="0"/>
              </a:spcBef>
              <a:buFont typeface="+mj-lt"/>
              <a:buAutoNum type="arabicPeriod" startAt="54"/>
            </a:pPr>
            <a:endParaRPr lang="en-US" sz="1800" dirty="0">
              <a:effectLst/>
              <a:latin typeface="Arial" panose="020B0604020202020204" pitchFamily="34" charset="0"/>
              <a:ea typeface="Helvetica Neue" panose="02000503000000020004" pitchFamily="2" charset="0"/>
              <a:cs typeface="Arial" panose="020B0604020202020204" pitchFamily="34" charset="0"/>
            </a:endParaRPr>
          </a:p>
        </p:txBody>
      </p:sp>
      <p:sp>
        <p:nvSpPr>
          <p:cNvPr id="10" name="Title 1">
            <a:extLst>
              <a:ext uri="{FF2B5EF4-FFF2-40B4-BE49-F238E27FC236}">
                <a16:creationId xmlns:a16="http://schemas.microsoft.com/office/drawing/2014/main" id="{7E02B03C-3067-7D00-1DEC-E6B2C013772A}"/>
              </a:ext>
            </a:extLst>
          </p:cNvPr>
          <p:cNvSpPr>
            <a:spLocks noGrp="1"/>
          </p:cNvSpPr>
          <p:nvPr>
            <p:ph type="title"/>
          </p:nvPr>
        </p:nvSpPr>
        <p:spPr>
          <a:xfrm>
            <a:off x="838195" y="354321"/>
            <a:ext cx="10515600" cy="662782"/>
          </a:xfrm>
        </p:spPr>
        <p:txBody>
          <a:bodyPr>
            <a:normAutofit/>
          </a:bodyPr>
          <a:lstStyle/>
          <a:p>
            <a:pPr algn="ctr"/>
            <a:r>
              <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rPr>
              <a:t>3</a:t>
            </a:r>
            <a:r>
              <a:rPr lang="en-US" sz="2800" baseline="30000" dirty="0">
                <a:latin typeface="Helvetica Neue Medium" panose="02000503000000020004" pitchFamily="2" charset="0"/>
                <a:ea typeface="Helvetica Neue Medium" panose="02000503000000020004" pitchFamily="2" charset="0"/>
                <a:cs typeface="Helvetica Neue Medium" panose="02000503000000020004" pitchFamily="2" charset="0"/>
              </a:rPr>
              <a:t>rd</a:t>
            </a:r>
            <a:r>
              <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rPr>
              <a:t> Week – </a:t>
            </a:r>
            <a:r>
              <a:rPr lang="en-US" sz="2800" kern="0" dirty="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rPr>
              <a:t>100 Topics</a:t>
            </a:r>
            <a:endParaRPr lang="en-US" sz="2000" dirty="0">
              <a:latin typeface="Helvetica Neue Medium" panose="02000503000000020004" pitchFamily="2" charset="0"/>
              <a:ea typeface="Helvetica Neue Medium" panose="02000503000000020004" pitchFamily="2" charset="0"/>
              <a:cs typeface="Helvetica Neue Medium" panose="02000503000000020004" pitchFamily="2" charset="0"/>
            </a:endParaRPr>
          </a:p>
        </p:txBody>
      </p:sp>
      <p:sp>
        <p:nvSpPr>
          <p:cNvPr id="5" name="Content Placeholder 2">
            <a:extLst>
              <a:ext uri="{FF2B5EF4-FFF2-40B4-BE49-F238E27FC236}">
                <a16:creationId xmlns:a16="http://schemas.microsoft.com/office/drawing/2014/main" id="{EAA98D55-4653-68AD-FA58-C2FDC860519B}"/>
              </a:ext>
            </a:extLst>
          </p:cNvPr>
          <p:cNvSpPr txBox="1">
            <a:spLocks/>
          </p:cNvSpPr>
          <p:nvPr/>
        </p:nvSpPr>
        <p:spPr>
          <a:xfrm>
            <a:off x="4454561" y="1017103"/>
            <a:ext cx="3282868" cy="5486576"/>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lnSpc>
                <a:spcPct val="100000"/>
              </a:lnSpc>
              <a:spcBef>
                <a:spcPts val="0"/>
              </a:spcBef>
              <a:buFont typeface="+mj-lt"/>
              <a:buAutoNum type="arabicPeriod" startAt="72"/>
            </a:pPr>
            <a:r>
              <a:rPr lang="en-US" sz="1800" dirty="0">
                <a:latin typeface="Arial" panose="020B0604020202020204" pitchFamily="34" charset="0"/>
                <a:cs typeface="Arial" panose="020B0604020202020204" pitchFamily="34" charset="0"/>
              </a:rPr>
              <a:t>Loss of Control</a:t>
            </a:r>
          </a:p>
          <a:p>
            <a:pPr marL="228600" lvl="0" indent="-228600">
              <a:lnSpc>
                <a:spcPct val="100000"/>
              </a:lnSpc>
              <a:spcBef>
                <a:spcPts val="0"/>
              </a:spcBef>
              <a:buFont typeface="+mj-lt"/>
              <a:buAutoNum type="arabicPeriod" startAt="72"/>
            </a:pPr>
            <a:r>
              <a:rPr lang="en-US" sz="1800" dirty="0">
                <a:latin typeface="Arial" panose="020B0604020202020204" pitchFamily="34" charset="0"/>
                <a:cs typeface="Arial" panose="020B0604020202020204" pitchFamily="34" charset="0"/>
              </a:rPr>
              <a:t>Loss of Faith</a:t>
            </a:r>
          </a:p>
          <a:p>
            <a:pPr marL="228600" lvl="0" indent="-228600">
              <a:lnSpc>
                <a:spcPct val="100000"/>
              </a:lnSpc>
              <a:spcBef>
                <a:spcPts val="0"/>
              </a:spcBef>
              <a:buFont typeface="+mj-lt"/>
              <a:buAutoNum type="arabicPeriod" startAt="72"/>
            </a:pPr>
            <a:r>
              <a:rPr lang="en-US" sz="1800" dirty="0">
                <a:latin typeface="Arial" panose="020B0604020202020204" pitchFamily="34" charset="0"/>
                <a:cs typeface="Arial" panose="020B0604020202020204" pitchFamily="34" charset="0"/>
              </a:rPr>
              <a:t>Loss of Home or Community</a:t>
            </a:r>
          </a:p>
          <a:p>
            <a:pPr marL="228600" lvl="0" indent="-228600">
              <a:lnSpc>
                <a:spcPct val="100000"/>
              </a:lnSpc>
              <a:spcBef>
                <a:spcPts val="0"/>
              </a:spcBef>
              <a:buFont typeface="+mj-lt"/>
              <a:buAutoNum type="arabicPeriod" startAt="72"/>
            </a:pPr>
            <a:r>
              <a:rPr lang="en-US" sz="1800" dirty="0">
                <a:latin typeface="Arial" panose="020B0604020202020204" pitchFamily="34" charset="0"/>
                <a:cs typeface="Arial" panose="020B0604020202020204" pitchFamily="34" charset="0"/>
              </a:rPr>
              <a:t>Loss of Identity</a:t>
            </a:r>
          </a:p>
          <a:p>
            <a:pPr marL="228600" lvl="0" indent="-228600">
              <a:lnSpc>
                <a:spcPct val="100000"/>
              </a:lnSpc>
              <a:spcBef>
                <a:spcPts val="0"/>
              </a:spcBef>
              <a:buFont typeface="+mj-lt"/>
              <a:buAutoNum type="arabicPeriod" startAt="72"/>
            </a:pPr>
            <a:r>
              <a:rPr lang="en-US" sz="1800" dirty="0">
                <a:latin typeface="Arial" panose="020B0604020202020204" pitchFamily="34" charset="0"/>
                <a:cs typeface="Arial" panose="020B0604020202020204" pitchFamily="34" charset="0"/>
              </a:rPr>
              <a:t>Loss of Innocence</a:t>
            </a:r>
          </a:p>
          <a:p>
            <a:pPr marL="228600" lvl="0" indent="-228600">
              <a:lnSpc>
                <a:spcPct val="100000"/>
              </a:lnSpc>
              <a:spcBef>
                <a:spcPts val="0"/>
              </a:spcBef>
              <a:buFont typeface="+mj-lt"/>
              <a:buAutoNum type="arabicPeriod" startAt="72"/>
            </a:pPr>
            <a:r>
              <a:rPr lang="en-US" sz="1800" dirty="0">
                <a:latin typeface="Arial" panose="020B0604020202020204" pitchFamily="34" charset="0"/>
                <a:cs typeface="Arial" panose="020B0604020202020204" pitchFamily="34" charset="0"/>
              </a:rPr>
              <a:t>Loss of Security</a:t>
            </a:r>
          </a:p>
          <a:p>
            <a:pPr marL="228600" lvl="0" indent="-228600">
              <a:lnSpc>
                <a:spcPct val="100000"/>
              </a:lnSpc>
              <a:spcBef>
                <a:spcPts val="0"/>
              </a:spcBef>
              <a:buFont typeface="+mj-lt"/>
              <a:buAutoNum type="arabicPeriod" startAt="72"/>
            </a:pPr>
            <a:r>
              <a:rPr lang="en-US" sz="1800" dirty="0">
                <a:latin typeface="Arial" panose="020B0604020202020204" pitchFamily="34" charset="0"/>
                <a:cs typeface="Arial" panose="020B0604020202020204" pitchFamily="34" charset="0"/>
              </a:rPr>
              <a:t>Loving Through Pain</a:t>
            </a:r>
          </a:p>
          <a:p>
            <a:pPr marL="228600" lvl="0" indent="-228600">
              <a:lnSpc>
                <a:spcPct val="100000"/>
              </a:lnSpc>
              <a:spcBef>
                <a:spcPts val="0"/>
              </a:spcBef>
              <a:buFont typeface="+mj-lt"/>
              <a:buAutoNum type="arabicPeriod" startAt="72"/>
            </a:pPr>
            <a:r>
              <a:rPr lang="en-US" sz="1800" dirty="0">
                <a:latin typeface="Arial" panose="020B0604020202020204" pitchFamily="34" charset="0"/>
                <a:cs typeface="Arial" panose="020B0604020202020204" pitchFamily="34" charset="0"/>
              </a:rPr>
              <a:t>Making Amends</a:t>
            </a:r>
          </a:p>
          <a:p>
            <a:pPr marL="228600" lvl="0" indent="-228600">
              <a:lnSpc>
                <a:spcPct val="100000"/>
              </a:lnSpc>
              <a:spcBef>
                <a:spcPts val="0"/>
              </a:spcBef>
              <a:buFont typeface="+mj-lt"/>
              <a:buAutoNum type="arabicPeriod" startAt="72"/>
            </a:pPr>
            <a:r>
              <a:rPr lang="en-US" sz="1800" dirty="0">
                <a:latin typeface="Arial" panose="020B0604020202020204" pitchFamily="34" charset="0"/>
                <a:cs typeface="Arial" panose="020B0604020202020204" pitchFamily="34" charset="0"/>
              </a:rPr>
              <a:t>Making Meaning of Loss</a:t>
            </a:r>
          </a:p>
          <a:p>
            <a:pPr marL="228600" lvl="0" indent="-228600">
              <a:lnSpc>
                <a:spcPct val="100000"/>
              </a:lnSpc>
              <a:spcBef>
                <a:spcPts val="0"/>
              </a:spcBef>
              <a:buFont typeface="+mj-lt"/>
              <a:buAutoNum type="arabicPeriod" startAt="72"/>
            </a:pPr>
            <a:r>
              <a:rPr lang="en-US" sz="1800" dirty="0">
                <a:latin typeface="Arial" panose="020B0604020202020204" pitchFamily="34" charset="0"/>
                <a:cs typeface="Arial" panose="020B0604020202020204" pitchFamily="34" charset="0"/>
              </a:rPr>
              <a:t>Men and Grief</a:t>
            </a:r>
          </a:p>
          <a:p>
            <a:pPr marL="228600" lvl="0" indent="-228600">
              <a:lnSpc>
                <a:spcPct val="100000"/>
              </a:lnSpc>
              <a:spcBef>
                <a:spcPts val="0"/>
              </a:spcBef>
              <a:buFont typeface="+mj-lt"/>
              <a:buAutoNum type="arabicPeriod" startAt="72"/>
            </a:pPr>
            <a:r>
              <a:rPr lang="en-US" sz="1800" dirty="0">
                <a:latin typeface="Arial" panose="020B0604020202020204" pitchFamily="34" charset="0"/>
                <a:cs typeface="Arial" panose="020B0604020202020204" pitchFamily="34" charset="0"/>
              </a:rPr>
              <a:t>Milestones and Anniversaries</a:t>
            </a:r>
          </a:p>
          <a:p>
            <a:pPr marL="228600" lvl="0" indent="-228600">
              <a:lnSpc>
                <a:spcPct val="100000"/>
              </a:lnSpc>
              <a:spcBef>
                <a:spcPts val="0"/>
              </a:spcBef>
              <a:buFont typeface="+mj-lt"/>
              <a:buAutoNum type="arabicPeriod" startAt="72"/>
            </a:pPr>
            <a:r>
              <a:rPr lang="en-US" sz="1800" dirty="0">
                <a:latin typeface="Arial" panose="020B0604020202020204" pitchFamily="34" charset="0"/>
                <a:cs typeface="Arial" panose="020B0604020202020204" pitchFamily="34" charset="0"/>
              </a:rPr>
              <a:t>Moving Forward With Grief</a:t>
            </a:r>
          </a:p>
          <a:p>
            <a:pPr marL="228600" lvl="0" indent="-228600">
              <a:lnSpc>
                <a:spcPct val="100000"/>
              </a:lnSpc>
              <a:spcBef>
                <a:spcPts val="0"/>
              </a:spcBef>
              <a:buFont typeface="+mj-lt"/>
              <a:buAutoNum type="arabicPeriod" startAt="72"/>
            </a:pPr>
            <a:r>
              <a:rPr lang="en-US" sz="1800" dirty="0">
                <a:latin typeface="Arial" panose="020B0604020202020204" pitchFamily="34" charset="0"/>
                <a:cs typeface="Arial" panose="020B0604020202020204" pitchFamily="34" charset="0"/>
              </a:rPr>
              <a:t>Navigating Family Dynamics</a:t>
            </a:r>
          </a:p>
          <a:p>
            <a:pPr marL="228600" lvl="0" indent="-228600">
              <a:lnSpc>
                <a:spcPct val="100000"/>
              </a:lnSpc>
              <a:spcBef>
                <a:spcPts val="0"/>
              </a:spcBef>
              <a:buFont typeface="+mj-lt"/>
              <a:buAutoNum type="arabicPeriod" startAt="72"/>
            </a:pPr>
            <a:r>
              <a:rPr lang="en-US" sz="1800" dirty="0">
                <a:latin typeface="Arial" panose="020B0604020202020204" pitchFamily="34" charset="0"/>
                <a:cs typeface="Arial" panose="020B0604020202020204" pitchFamily="34" charset="0"/>
              </a:rPr>
              <a:t>Navigating New Roles</a:t>
            </a:r>
          </a:p>
          <a:p>
            <a:pPr marL="228600" lvl="0" indent="-228600">
              <a:lnSpc>
                <a:spcPct val="100000"/>
              </a:lnSpc>
              <a:spcBef>
                <a:spcPts val="0"/>
              </a:spcBef>
              <a:buFont typeface="+mj-lt"/>
              <a:buAutoNum type="arabicPeriod" startAt="72"/>
            </a:pPr>
            <a:r>
              <a:rPr lang="en-US" sz="1800" dirty="0">
                <a:latin typeface="Arial" panose="020B0604020202020204" pitchFamily="34" charset="0"/>
                <a:cs typeface="Arial" panose="020B0604020202020204" pitchFamily="34" charset="0"/>
              </a:rPr>
              <a:t>Newfound Strength</a:t>
            </a:r>
          </a:p>
          <a:p>
            <a:pPr marL="228600" lvl="0" indent="-228600">
              <a:lnSpc>
                <a:spcPct val="100000"/>
              </a:lnSpc>
              <a:spcBef>
                <a:spcPts val="0"/>
              </a:spcBef>
              <a:buFont typeface="+mj-lt"/>
              <a:buAutoNum type="arabicPeriod" startAt="72"/>
            </a:pPr>
            <a:r>
              <a:rPr lang="en-US" sz="1800" dirty="0">
                <a:latin typeface="Arial" panose="020B0604020202020204" pitchFamily="34" charset="0"/>
                <a:cs typeface="Arial" panose="020B0604020202020204" pitchFamily="34" charset="0"/>
              </a:rPr>
              <a:t>Numbness and Disconnection</a:t>
            </a:r>
          </a:p>
        </p:txBody>
      </p:sp>
      <p:sp>
        <p:nvSpPr>
          <p:cNvPr id="6" name="Content Placeholder 2">
            <a:extLst>
              <a:ext uri="{FF2B5EF4-FFF2-40B4-BE49-F238E27FC236}">
                <a16:creationId xmlns:a16="http://schemas.microsoft.com/office/drawing/2014/main" id="{AD04C962-DFD7-DFCA-ACF6-0DF981F48BCF}"/>
              </a:ext>
            </a:extLst>
          </p:cNvPr>
          <p:cNvSpPr txBox="1">
            <a:spLocks/>
          </p:cNvSpPr>
          <p:nvPr/>
        </p:nvSpPr>
        <p:spPr>
          <a:xfrm>
            <a:off x="8070927" y="1044650"/>
            <a:ext cx="3282868" cy="5486576"/>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lnSpc>
                <a:spcPct val="100000"/>
              </a:lnSpc>
              <a:spcBef>
                <a:spcPts val="0"/>
              </a:spcBef>
              <a:buFont typeface="+mj-lt"/>
              <a:buAutoNum type="arabicPeriod" startAt="88"/>
            </a:pPr>
            <a:r>
              <a:rPr lang="en-US" sz="1800" dirty="0">
                <a:latin typeface="Arial" panose="020B0604020202020204" pitchFamily="34" charset="0"/>
                <a:cs typeface="Arial" panose="020B0604020202020204" pitchFamily="34" charset="0"/>
              </a:rPr>
              <a:t>One Day at a Time</a:t>
            </a:r>
          </a:p>
          <a:p>
            <a:pPr marL="342900" lvl="0" indent="-342900">
              <a:lnSpc>
                <a:spcPct val="100000"/>
              </a:lnSpc>
              <a:spcBef>
                <a:spcPts val="0"/>
              </a:spcBef>
              <a:buFont typeface="+mj-lt"/>
              <a:buAutoNum type="arabicPeriod" startAt="88"/>
            </a:pPr>
            <a:r>
              <a:rPr lang="en-US" sz="1800" dirty="0">
                <a:latin typeface="Arial" panose="020B0604020202020204" pitchFamily="34" charset="0"/>
                <a:cs typeface="Arial" panose="020B0604020202020204" pitchFamily="34" charset="0"/>
              </a:rPr>
              <a:t>Opening the Heart</a:t>
            </a:r>
          </a:p>
          <a:p>
            <a:pPr marL="342900" lvl="0" indent="-342900">
              <a:lnSpc>
                <a:spcPct val="100000"/>
              </a:lnSpc>
              <a:spcBef>
                <a:spcPts val="0"/>
              </a:spcBef>
              <a:buFont typeface="+mj-lt"/>
              <a:buAutoNum type="arabicPeriod" startAt="88"/>
            </a:pPr>
            <a:r>
              <a:rPr lang="en-US" sz="1800" dirty="0">
                <a:latin typeface="Arial" panose="020B0604020202020204" pitchFamily="34" charset="0"/>
                <a:cs typeface="Arial" panose="020B0604020202020204" pitchFamily="34" charset="0"/>
              </a:rPr>
              <a:t>Overcoming Fear</a:t>
            </a:r>
          </a:p>
          <a:p>
            <a:pPr marL="342900" lvl="0" indent="-342900">
              <a:lnSpc>
                <a:spcPct val="100000"/>
              </a:lnSpc>
              <a:spcBef>
                <a:spcPts val="0"/>
              </a:spcBef>
              <a:buFont typeface="+mj-lt"/>
              <a:buAutoNum type="arabicPeriod" startAt="88"/>
            </a:pPr>
            <a:r>
              <a:rPr lang="en-US" sz="1800" dirty="0">
                <a:latin typeface="Arial" panose="020B0604020202020204" pitchFamily="34" charset="0"/>
                <a:cs typeface="Arial" panose="020B0604020202020204" pitchFamily="34" charset="0"/>
              </a:rPr>
              <a:t>Patience With the Process</a:t>
            </a:r>
          </a:p>
          <a:p>
            <a:pPr marL="342900" lvl="0" indent="-342900">
              <a:lnSpc>
                <a:spcPct val="100000"/>
              </a:lnSpc>
              <a:spcBef>
                <a:spcPts val="0"/>
              </a:spcBef>
              <a:buFont typeface="+mj-lt"/>
              <a:buAutoNum type="arabicPeriod" startAt="88"/>
            </a:pPr>
            <a:r>
              <a:rPr lang="en-US" sz="1800" dirty="0">
                <a:latin typeface="Arial" panose="020B0604020202020204" pitchFamily="34" charset="0"/>
                <a:cs typeface="Arial" panose="020B0604020202020204" pitchFamily="34" charset="0"/>
              </a:rPr>
              <a:t>Permission to Grieve</a:t>
            </a:r>
          </a:p>
          <a:p>
            <a:pPr marL="342900" lvl="0" indent="-342900">
              <a:lnSpc>
                <a:spcPct val="100000"/>
              </a:lnSpc>
              <a:spcBef>
                <a:spcPts val="0"/>
              </a:spcBef>
              <a:buFont typeface="+mj-lt"/>
              <a:buAutoNum type="arabicPeriod" startAt="88"/>
            </a:pPr>
            <a:r>
              <a:rPr lang="en-US" sz="1800" dirty="0">
                <a:latin typeface="Arial" panose="020B0604020202020204" pitchFamily="34" charset="0"/>
                <a:cs typeface="Arial" panose="020B0604020202020204" pitchFamily="34" charset="0"/>
              </a:rPr>
              <a:t>Physical Symptoms of Grief</a:t>
            </a:r>
          </a:p>
          <a:p>
            <a:pPr marL="342900" lvl="0" indent="-342900">
              <a:lnSpc>
                <a:spcPct val="100000"/>
              </a:lnSpc>
              <a:spcBef>
                <a:spcPts val="0"/>
              </a:spcBef>
              <a:buFont typeface="+mj-lt"/>
              <a:buAutoNum type="arabicPeriod" startAt="88"/>
            </a:pPr>
            <a:r>
              <a:rPr lang="en-US" sz="1800" dirty="0">
                <a:latin typeface="Arial" panose="020B0604020202020204" pitchFamily="34" charset="0"/>
                <a:cs typeface="Arial" panose="020B0604020202020204" pitchFamily="34" charset="0"/>
              </a:rPr>
              <a:t>Practicing Self-Compassion</a:t>
            </a:r>
          </a:p>
          <a:p>
            <a:pPr marL="342900" lvl="0" indent="-342900">
              <a:lnSpc>
                <a:spcPct val="100000"/>
              </a:lnSpc>
              <a:spcBef>
                <a:spcPts val="0"/>
              </a:spcBef>
              <a:buFont typeface="+mj-lt"/>
              <a:buAutoNum type="arabicPeriod" startAt="88"/>
            </a:pPr>
            <a:r>
              <a:rPr lang="en-US" sz="1800" dirty="0">
                <a:latin typeface="Arial" panose="020B0604020202020204" pitchFamily="34" charset="0"/>
                <a:cs typeface="Arial" panose="020B0604020202020204" pitchFamily="34" charset="0"/>
              </a:rPr>
              <a:t>Rebuilding Hope</a:t>
            </a:r>
          </a:p>
          <a:p>
            <a:pPr marL="342900" lvl="0" indent="-342900">
              <a:lnSpc>
                <a:spcPct val="100000"/>
              </a:lnSpc>
              <a:spcBef>
                <a:spcPts val="0"/>
              </a:spcBef>
              <a:buFont typeface="+mj-lt"/>
              <a:buAutoNum type="arabicPeriod" startAt="88"/>
            </a:pPr>
            <a:r>
              <a:rPr lang="en-US" sz="1800" dirty="0">
                <a:latin typeface="Arial" panose="020B0604020202020204" pitchFamily="34" charset="0"/>
                <a:cs typeface="Arial" panose="020B0604020202020204" pitchFamily="34" charset="0"/>
              </a:rPr>
              <a:t>Rediscovering Joy</a:t>
            </a:r>
          </a:p>
          <a:p>
            <a:pPr marL="342900" lvl="0" indent="-342900">
              <a:lnSpc>
                <a:spcPct val="100000"/>
              </a:lnSpc>
              <a:spcBef>
                <a:spcPts val="0"/>
              </a:spcBef>
              <a:buFont typeface="+mj-lt"/>
              <a:buAutoNum type="arabicPeriod" startAt="88"/>
            </a:pPr>
            <a:r>
              <a:rPr lang="en-US" sz="1800" dirty="0">
                <a:latin typeface="Arial" panose="020B0604020202020204" pitchFamily="34" charset="0"/>
                <a:cs typeface="Arial" panose="020B0604020202020204" pitchFamily="34" charset="0"/>
              </a:rPr>
              <a:t>Resilience in Loss</a:t>
            </a:r>
          </a:p>
          <a:p>
            <a:pPr marL="342900" lvl="0" indent="-342900">
              <a:lnSpc>
                <a:spcPct val="100000"/>
              </a:lnSpc>
              <a:spcBef>
                <a:spcPts val="0"/>
              </a:spcBef>
              <a:buFont typeface="+mj-lt"/>
              <a:buAutoNum type="arabicPeriod" startAt="88"/>
            </a:pPr>
            <a:r>
              <a:rPr lang="en-US" sz="1800" dirty="0">
                <a:latin typeface="Arial" panose="020B0604020202020204" pitchFamily="34" charset="0"/>
                <a:cs typeface="Arial" panose="020B0604020202020204" pitchFamily="34" charset="0"/>
              </a:rPr>
              <a:t>Rituals for Remembrance</a:t>
            </a:r>
          </a:p>
          <a:p>
            <a:pPr marL="342900" lvl="0" indent="-342900">
              <a:lnSpc>
                <a:spcPct val="100000"/>
              </a:lnSpc>
              <a:spcBef>
                <a:spcPts val="0"/>
              </a:spcBef>
              <a:buFont typeface="+mj-lt"/>
              <a:buAutoNum type="arabicPeriod" startAt="88"/>
            </a:pPr>
            <a:r>
              <a:rPr lang="en-US" sz="1800" dirty="0">
                <a:latin typeface="Arial" panose="020B0604020202020204" pitchFamily="34" charset="0"/>
                <a:cs typeface="Arial" panose="020B0604020202020204" pitchFamily="34" charset="0"/>
              </a:rPr>
              <a:t>Signs and Symbols</a:t>
            </a:r>
          </a:p>
          <a:p>
            <a:pPr marL="342900" lvl="0" indent="-342900">
              <a:lnSpc>
                <a:spcPct val="100000"/>
              </a:lnSpc>
              <a:spcBef>
                <a:spcPts val="0"/>
              </a:spcBef>
              <a:buFont typeface="+mj-lt"/>
              <a:buAutoNum type="arabicPeriod" startAt="88"/>
            </a:pPr>
            <a:r>
              <a:rPr lang="en-US" sz="1800" dirty="0">
                <a:latin typeface="Arial" panose="020B0604020202020204" pitchFamily="34" charset="0"/>
                <a:cs typeface="Arial" panose="020B0604020202020204" pitchFamily="34" charset="0"/>
              </a:rPr>
              <a:t>Trust the Journey</a:t>
            </a:r>
          </a:p>
          <a:p>
            <a:pPr marL="342900" indent="-342900">
              <a:lnSpc>
                <a:spcPct val="100000"/>
              </a:lnSpc>
              <a:spcBef>
                <a:spcPts val="0"/>
              </a:spcBef>
              <a:buFont typeface="+mj-lt"/>
              <a:buAutoNum type="arabicPeriod" startAt="38"/>
            </a:pP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9265197"/>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CE8C2-C206-5090-F9C5-34FC8DE8CF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F906D0-52DB-5D3C-01E9-379F4EC725BA}"/>
              </a:ext>
            </a:extLst>
          </p:cNvPr>
          <p:cNvSpPr>
            <a:spLocks noGrp="1"/>
          </p:cNvSpPr>
          <p:nvPr>
            <p:ph type="title"/>
          </p:nvPr>
        </p:nvSpPr>
        <p:spPr>
          <a:xfrm>
            <a:off x="838195" y="354321"/>
            <a:ext cx="10515600" cy="662782"/>
          </a:xfrm>
        </p:spPr>
        <p:txBody>
          <a:bodyPr>
            <a:normAutofit/>
          </a:bodyPr>
          <a:lstStyle/>
          <a:p>
            <a:pPr algn="ctr"/>
            <a:r>
              <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rPr>
              <a:t>4</a:t>
            </a:r>
            <a:r>
              <a:rPr lang="en-US" sz="2800" baseline="30000" dirty="0">
                <a:latin typeface="Helvetica Neue Medium" panose="02000503000000020004" pitchFamily="2" charset="0"/>
                <a:ea typeface="Helvetica Neue Medium" panose="02000503000000020004" pitchFamily="2" charset="0"/>
                <a:cs typeface="Helvetica Neue Medium" panose="02000503000000020004" pitchFamily="2" charset="0"/>
              </a:rPr>
              <a:t>th</a:t>
            </a:r>
            <a:r>
              <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rPr>
              <a:t> Week - </a:t>
            </a:r>
            <a:r>
              <a:rPr lang="en-US" sz="2800" kern="0" dirty="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rPr>
              <a:t>12 Signs of Growth from Grief </a:t>
            </a:r>
            <a:r>
              <a:rPr lang="en-US" sz="2000" kern="0" dirty="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rPr>
              <a:t>- 1/2</a:t>
            </a:r>
            <a:endParaRPr lang="en-US" sz="2000" dirty="0">
              <a:latin typeface="Helvetica Neue Medium" panose="02000503000000020004" pitchFamily="2" charset="0"/>
              <a:ea typeface="Helvetica Neue Medium" panose="02000503000000020004" pitchFamily="2" charset="0"/>
              <a:cs typeface="Helvetica Neue Medium" panose="02000503000000020004" pitchFamily="2" charset="0"/>
            </a:endParaRPr>
          </a:p>
        </p:txBody>
      </p:sp>
      <p:sp>
        <p:nvSpPr>
          <p:cNvPr id="3" name="Content Placeholder 2">
            <a:extLst>
              <a:ext uri="{FF2B5EF4-FFF2-40B4-BE49-F238E27FC236}">
                <a16:creationId xmlns:a16="http://schemas.microsoft.com/office/drawing/2014/main" id="{3BA47300-BF1D-3694-60EC-80F5075B4DEE}"/>
              </a:ext>
            </a:extLst>
          </p:cNvPr>
          <p:cNvSpPr>
            <a:spLocks noGrp="1"/>
          </p:cNvSpPr>
          <p:nvPr>
            <p:ph idx="1"/>
          </p:nvPr>
        </p:nvSpPr>
        <p:spPr>
          <a:xfrm>
            <a:off x="838195" y="1017103"/>
            <a:ext cx="10515600" cy="5486576"/>
          </a:xfrm>
        </p:spPr>
        <p:txBody>
          <a:bodyPr>
            <a:noAutofit/>
          </a:bodyPr>
          <a:lstStyle/>
          <a:p>
            <a:pPr marL="0" lvl="0" indent="0" algn="just">
              <a:spcBef>
                <a:spcPts val="0"/>
              </a:spcBef>
              <a:spcAft>
                <a:spcPts val="1000"/>
              </a:spcAft>
              <a:buNone/>
            </a:pPr>
            <a:r>
              <a:rPr lang="en-US" sz="1800" dirty="0">
                <a:latin typeface="Helvetica Neue" panose="02000503000000020004" pitchFamily="2" charset="0"/>
                <a:ea typeface="Helvetica Neue" panose="02000503000000020004" pitchFamily="2" charset="0"/>
                <a:cs typeface="Helvetica Neue" panose="02000503000000020004" pitchFamily="2" charset="0"/>
              </a:rPr>
              <a:t>I’ll read the first two and ask others to read two after me.</a:t>
            </a:r>
            <a:endParaRPr lang="en-US" sz="1800" b="1" dirty="0">
              <a:latin typeface="Helvetica Neue" panose="02000503000000020004" pitchFamily="2" charset="0"/>
              <a:ea typeface="Helvetica Neue" panose="02000503000000020004" pitchFamily="2" charset="0"/>
              <a:cs typeface="Helvetica Neue" panose="02000503000000020004" pitchFamily="2" charset="0"/>
            </a:endParaRPr>
          </a:p>
          <a:p>
            <a:pPr marL="0" lvl="0" indent="0" algn="just">
              <a:spcBef>
                <a:spcPts val="0"/>
              </a:spcBef>
              <a:spcAft>
                <a:spcPts val="1000"/>
              </a:spcAft>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1. Accepting Reality</a:t>
            </a:r>
            <a:r>
              <a:rPr lang="en-US" sz="1800" dirty="0">
                <a:latin typeface="Helvetica Neue" panose="02000503000000020004" pitchFamily="2" charset="0"/>
                <a:ea typeface="Helvetica Neue" panose="02000503000000020004" pitchFamily="2" charset="0"/>
                <a:cs typeface="Helvetica Neue" panose="02000503000000020004" pitchFamily="2" charset="0"/>
              </a:rPr>
              <a:t>: We accept the truth of our loss and acknowledge the pain it brings, without denying or avoiding the emotions that arise.</a:t>
            </a:r>
          </a:p>
          <a:p>
            <a:pPr marL="0" lvl="0" indent="0" algn="just">
              <a:spcBef>
                <a:spcPts val="0"/>
              </a:spcBef>
              <a:spcAft>
                <a:spcPts val="1000"/>
              </a:spcAft>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2. Emotional Regulation</a:t>
            </a:r>
            <a:r>
              <a:rPr lang="en-US" sz="1800" dirty="0">
                <a:latin typeface="Helvetica Neue" panose="02000503000000020004" pitchFamily="2" charset="0"/>
                <a:ea typeface="Helvetica Neue" panose="02000503000000020004" pitchFamily="2" charset="0"/>
                <a:cs typeface="Helvetica Neue" panose="02000503000000020004" pitchFamily="2" charset="0"/>
              </a:rPr>
              <a:t>: We practice healthy ways to express and calm our emotions, managing distress without self-destructive behaviors.</a:t>
            </a:r>
          </a:p>
          <a:p>
            <a:pPr marL="0" lvl="0" indent="0" algn="just">
              <a:spcBef>
                <a:spcPts val="0"/>
              </a:spcBef>
              <a:spcAft>
                <a:spcPts val="1000"/>
              </a:spcAft>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3. Seeking Support</a:t>
            </a:r>
            <a:r>
              <a:rPr lang="en-US" sz="1800" dirty="0">
                <a:latin typeface="Helvetica Neue" panose="02000503000000020004" pitchFamily="2" charset="0"/>
                <a:ea typeface="Helvetica Neue" panose="02000503000000020004" pitchFamily="2" charset="0"/>
                <a:cs typeface="Helvetica Neue" panose="02000503000000020004" pitchFamily="2" charset="0"/>
              </a:rPr>
              <a:t>: We reach out to trusted friends, family, or communities for understanding, connection, and shared healing.</a:t>
            </a:r>
          </a:p>
          <a:p>
            <a:pPr marL="0" lvl="0" indent="0" algn="just">
              <a:spcBef>
                <a:spcPts val="0"/>
              </a:spcBef>
              <a:spcAft>
                <a:spcPts val="1000"/>
              </a:spcAft>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4. Setting Boundaries</a:t>
            </a:r>
            <a:r>
              <a:rPr lang="en-US" sz="1800" dirty="0">
                <a:latin typeface="Helvetica Neue" panose="02000503000000020004" pitchFamily="2" charset="0"/>
                <a:ea typeface="Helvetica Neue" panose="02000503000000020004" pitchFamily="2" charset="0"/>
                <a:cs typeface="Helvetica Neue" panose="02000503000000020004" pitchFamily="2" charset="0"/>
              </a:rPr>
              <a:t>: We set and maintain boundaries that protect our emotional well-being, stepping back from people or situations that deepen our pain.</a:t>
            </a:r>
          </a:p>
          <a:p>
            <a:pPr marL="0" lvl="0" indent="0" algn="just">
              <a:spcBef>
                <a:spcPts val="0"/>
              </a:spcBef>
              <a:spcAft>
                <a:spcPts val="1000"/>
              </a:spcAft>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5. Engaging in Self-Care</a:t>
            </a:r>
            <a:r>
              <a:rPr lang="en-US" sz="1800" dirty="0">
                <a:latin typeface="Helvetica Neue" panose="02000503000000020004" pitchFamily="2" charset="0"/>
                <a:ea typeface="Helvetica Neue" panose="02000503000000020004" pitchFamily="2" charset="0"/>
                <a:cs typeface="Helvetica Neue" panose="02000503000000020004" pitchFamily="2" charset="0"/>
              </a:rPr>
              <a:t>: We prioritize practices that nurture physical, emotional, and spiritual health.</a:t>
            </a:r>
          </a:p>
          <a:p>
            <a:pPr marL="0" lvl="0" indent="0" algn="just">
              <a:spcBef>
                <a:spcPts val="0"/>
              </a:spcBef>
              <a:spcAft>
                <a:spcPts val="1000"/>
              </a:spcAft>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6. Finding Meaning and Purpose</a:t>
            </a:r>
            <a:r>
              <a:rPr lang="en-US" sz="1800" dirty="0">
                <a:latin typeface="Helvetica Neue" panose="02000503000000020004" pitchFamily="2" charset="0"/>
                <a:ea typeface="Helvetica Neue" panose="02000503000000020004" pitchFamily="2" charset="0"/>
                <a:cs typeface="Helvetica Neue" panose="02000503000000020004" pitchFamily="2" charset="0"/>
              </a:rPr>
              <a:t>: Through creativity, relationships, and service, we rediscover meaning and purpose beyond loss.</a:t>
            </a:r>
          </a:p>
          <a:p>
            <a:pPr marL="0" lvl="0" indent="0" algn="just">
              <a:spcBef>
                <a:spcPts val="0"/>
              </a:spcBef>
              <a:spcAft>
                <a:spcPts val="1000"/>
              </a:spcAft>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7. Cultivating Resilience</a:t>
            </a:r>
            <a:r>
              <a:rPr lang="en-US" sz="1800" dirty="0">
                <a:latin typeface="Helvetica Neue" panose="02000503000000020004" pitchFamily="2" charset="0"/>
                <a:ea typeface="Helvetica Neue" panose="02000503000000020004" pitchFamily="2" charset="0"/>
                <a:cs typeface="Helvetica Neue" panose="02000503000000020004" pitchFamily="2" charset="0"/>
              </a:rPr>
              <a:t>: We recognize grief as a natural part of being human, but not the definition of who we are or what lies ahead.</a:t>
            </a:r>
          </a:p>
          <a:p>
            <a:pPr marL="0" lvl="0" indent="0" algn="just">
              <a:spcBef>
                <a:spcPts val="0"/>
              </a:spcBef>
              <a:spcAft>
                <a:spcPts val="1000"/>
              </a:spcAft>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8. Living in the Present</a:t>
            </a:r>
            <a:r>
              <a:rPr lang="en-US" sz="1800" dirty="0">
                <a:latin typeface="Helvetica Neue" panose="02000503000000020004" pitchFamily="2" charset="0"/>
                <a:ea typeface="Helvetica Neue" panose="02000503000000020004" pitchFamily="2" charset="0"/>
                <a:cs typeface="Helvetica Neue" panose="02000503000000020004" pitchFamily="2" charset="0"/>
              </a:rPr>
              <a:t>: We celebrate life by noticing joy and gratitude in the present moment, rather than dwelling in the past or fearing the future.</a:t>
            </a:r>
          </a:p>
          <a:p>
            <a:pPr marL="0" indent="0" algn="just">
              <a:spcBef>
                <a:spcPts val="0"/>
              </a:spcBef>
              <a:buNone/>
            </a:pPr>
            <a:r>
              <a:rPr lang="en-US" sz="1600" dirty="0">
                <a:latin typeface="Helvetica Neue" panose="02000503000000020004" pitchFamily="2" charset="0"/>
                <a:ea typeface="Helvetica Neue" panose="02000503000000020004" pitchFamily="2" charset="0"/>
                <a:cs typeface="Helvetica Neue" panose="02000503000000020004" pitchFamily="2" charset="0"/>
              </a:rPr>
              <a:t> </a:t>
            </a:r>
          </a:p>
          <a:p>
            <a:pPr marL="0" indent="0" algn="just">
              <a:spcBef>
                <a:spcPts val="0"/>
              </a:spcBef>
              <a:buNone/>
            </a:pPr>
            <a:r>
              <a:rPr lang="en-US" sz="1600" dirty="0">
                <a:latin typeface="Helvetica Neue" panose="02000503000000020004" pitchFamily="2" charset="0"/>
                <a:ea typeface="Helvetica Neue" panose="02000503000000020004" pitchFamily="2" charset="0"/>
                <a:cs typeface="Helvetica Neue" panose="02000503000000020004" pitchFamily="2" charset="0"/>
              </a:rPr>
              <a:t> </a:t>
            </a:r>
          </a:p>
        </p:txBody>
      </p:sp>
    </p:spTree>
    <p:extLst>
      <p:ext uri="{BB962C8B-B14F-4D97-AF65-F5344CB8AC3E}">
        <p14:creationId xmlns:p14="http://schemas.microsoft.com/office/powerpoint/2010/main" val="2315947515"/>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43C66-3357-21A9-F274-2D6A7B6372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8F9DD7-3E95-2F00-06CE-38C73C463DFC}"/>
              </a:ext>
            </a:extLst>
          </p:cNvPr>
          <p:cNvSpPr>
            <a:spLocks noGrp="1"/>
          </p:cNvSpPr>
          <p:nvPr>
            <p:ph type="title"/>
          </p:nvPr>
        </p:nvSpPr>
        <p:spPr>
          <a:xfrm>
            <a:off x="838195" y="354321"/>
            <a:ext cx="10515600" cy="662782"/>
          </a:xfrm>
        </p:spPr>
        <p:txBody>
          <a:bodyPr>
            <a:normAutofit/>
          </a:bodyPr>
          <a:lstStyle/>
          <a:p>
            <a:pPr algn="ctr"/>
            <a:r>
              <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rPr>
              <a:t>4</a:t>
            </a:r>
            <a:r>
              <a:rPr lang="en-US" sz="2800" baseline="30000" dirty="0">
                <a:latin typeface="Helvetica Neue Medium" panose="02000503000000020004" pitchFamily="2" charset="0"/>
                <a:ea typeface="Helvetica Neue Medium" panose="02000503000000020004" pitchFamily="2" charset="0"/>
                <a:cs typeface="Helvetica Neue Medium" panose="02000503000000020004" pitchFamily="2" charset="0"/>
              </a:rPr>
              <a:t>th</a:t>
            </a:r>
            <a:r>
              <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rPr>
              <a:t> Week - </a:t>
            </a:r>
            <a:r>
              <a:rPr lang="en-US" sz="2800" kern="0" dirty="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rPr>
              <a:t>12 Signs of Growth from Grief </a:t>
            </a:r>
            <a:r>
              <a:rPr lang="en-US" sz="2000" kern="0" dirty="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rPr>
              <a:t>- 2/2</a:t>
            </a:r>
            <a:endParaRPr lang="en-US" sz="2000" dirty="0">
              <a:latin typeface="Helvetica Neue Medium" panose="02000503000000020004" pitchFamily="2" charset="0"/>
              <a:ea typeface="Helvetica Neue Medium" panose="02000503000000020004" pitchFamily="2" charset="0"/>
              <a:cs typeface="Helvetica Neue Medium" panose="02000503000000020004" pitchFamily="2" charset="0"/>
            </a:endParaRPr>
          </a:p>
        </p:txBody>
      </p:sp>
      <p:sp>
        <p:nvSpPr>
          <p:cNvPr id="3" name="Content Placeholder 2">
            <a:extLst>
              <a:ext uri="{FF2B5EF4-FFF2-40B4-BE49-F238E27FC236}">
                <a16:creationId xmlns:a16="http://schemas.microsoft.com/office/drawing/2014/main" id="{4A53B1D7-C250-6286-636D-76EA1F25D92E}"/>
              </a:ext>
            </a:extLst>
          </p:cNvPr>
          <p:cNvSpPr>
            <a:spLocks noGrp="1"/>
          </p:cNvSpPr>
          <p:nvPr>
            <p:ph idx="1"/>
          </p:nvPr>
        </p:nvSpPr>
        <p:spPr>
          <a:xfrm>
            <a:off x="838195" y="1017103"/>
            <a:ext cx="10515600" cy="5486576"/>
          </a:xfrm>
        </p:spPr>
        <p:txBody>
          <a:bodyPr>
            <a:noAutofit/>
          </a:bodyPr>
          <a:lstStyle/>
          <a:p>
            <a:pPr marL="0" indent="0" algn="just">
              <a:spcBef>
                <a:spcPts val="0"/>
              </a:spcBef>
              <a:spcAft>
                <a:spcPts val="1000"/>
              </a:spcAft>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9. Practicing Forgiveness</a:t>
            </a:r>
            <a:r>
              <a:rPr lang="en-US" sz="1800" dirty="0">
                <a:latin typeface="Helvetica Neue" panose="02000503000000020004" pitchFamily="2" charset="0"/>
                <a:ea typeface="Helvetica Neue" panose="02000503000000020004" pitchFamily="2" charset="0"/>
                <a:cs typeface="Helvetica Neue" panose="02000503000000020004" pitchFamily="2" charset="0"/>
              </a:rPr>
              <a:t>: We forgive ourselves and others, releasing resentment and anger that block our healing.</a:t>
            </a:r>
          </a:p>
          <a:p>
            <a:pPr marL="0" lvl="0" indent="0" algn="just">
              <a:spcBef>
                <a:spcPts val="0"/>
              </a:spcBef>
              <a:spcAft>
                <a:spcPts val="1000"/>
              </a:spcAft>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10. Continuous Growth and Learning</a:t>
            </a:r>
            <a:r>
              <a:rPr lang="en-US" sz="1800" dirty="0">
                <a:latin typeface="Helvetica Neue" panose="02000503000000020004" pitchFamily="2" charset="0"/>
                <a:ea typeface="Helvetica Neue" panose="02000503000000020004" pitchFamily="2" charset="0"/>
                <a:cs typeface="Helvetica Neue" panose="02000503000000020004" pitchFamily="2" charset="0"/>
              </a:rPr>
              <a:t>: We open to new experiences, deepening wisdom through challenges and celebrating progress along the way.</a:t>
            </a:r>
          </a:p>
          <a:p>
            <a:pPr marL="0" lvl="0" indent="0" algn="just">
              <a:spcBef>
                <a:spcPts val="0"/>
              </a:spcBef>
              <a:spcAft>
                <a:spcPts val="1000"/>
              </a:spcAft>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11. Honoring the Memory</a:t>
            </a:r>
            <a:r>
              <a:rPr lang="en-US" sz="1800" dirty="0">
                <a:latin typeface="Helvetica Neue" panose="02000503000000020004" pitchFamily="2" charset="0"/>
                <a:ea typeface="Helvetica Neue" panose="02000503000000020004" pitchFamily="2" charset="0"/>
                <a:cs typeface="Helvetica Neue" panose="02000503000000020004" pitchFamily="2" charset="0"/>
              </a:rPr>
              <a:t>:</a:t>
            </a:r>
            <a:r>
              <a:rPr lang="en-US" sz="1800" b="1"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a:latin typeface="Helvetica Neue" panose="02000503000000020004" pitchFamily="2" charset="0"/>
                <a:ea typeface="Helvetica Neue" panose="02000503000000020004" pitchFamily="2" charset="0"/>
                <a:cs typeface="Helvetica Neue" panose="02000503000000020004" pitchFamily="2" charset="0"/>
              </a:rPr>
              <a:t>We cherish the memories of what we grieve, welcoming them as a reflection of love that endures and expands.</a:t>
            </a:r>
          </a:p>
          <a:p>
            <a:pPr marL="0" lvl="0" indent="0" algn="just">
              <a:spcBef>
                <a:spcPts val="0"/>
              </a:spcBef>
              <a:spcAft>
                <a:spcPts val="1000"/>
              </a:spcAft>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12. Serenity</a:t>
            </a:r>
            <a:r>
              <a:rPr lang="en-US" sz="1800" dirty="0">
                <a:latin typeface="Helvetica Neue" panose="02000503000000020004" pitchFamily="2" charset="0"/>
                <a:ea typeface="Helvetica Neue" panose="02000503000000020004" pitchFamily="2" charset="0"/>
                <a:cs typeface="Helvetica Neue" panose="02000503000000020004" pitchFamily="2" charset="0"/>
              </a:rPr>
              <a:t>: We are at peace with ourselves and the world around us, knowing that, in this moment we are just where we need to be.</a:t>
            </a:r>
          </a:p>
          <a:p>
            <a:pPr marL="0" indent="0" algn="just">
              <a:spcBef>
                <a:spcPts val="0"/>
              </a:spcBef>
              <a:buNone/>
            </a:pPr>
            <a:r>
              <a:rPr lang="en-US" sz="1600" dirty="0">
                <a:latin typeface="Helvetica Neue" panose="02000503000000020004" pitchFamily="2" charset="0"/>
                <a:ea typeface="Helvetica Neue" panose="02000503000000020004" pitchFamily="2" charset="0"/>
                <a:cs typeface="Helvetica Neue" panose="02000503000000020004" pitchFamily="2" charset="0"/>
              </a:rPr>
              <a:t> </a:t>
            </a:r>
          </a:p>
          <a:p>
            <a:pPr marL="0" indent="0" algn="just">
              <a:spcBef>
                <a:spcPts val="0"/>
              </a:spcBef>
              <a:buNone/>
            </a:pPr>
            <a:r>
              <a:rPr lang="en-US" sz="1600" dirty="0">
                <a:latin typeface="Helvetica Neue" panose="02000503000000020004" pitchFamily="2" charset="0"/>
                <a:ea typeface="Helvetica Neue" panose="02000503000000020004" pitchFamily="2" charset="0"/>
                <a:cs typeface="Helvetica Neue" panose="02000503000000020004" pitchFamily="2" charset="0"/>
              </a:rPr>
              <a:t> </a:t>
            </a:r>
          </a:p>
        </p:txBody>
      </p:sp>
    </p:spTree>
    <p:extLst>
      <p:ext uri="{BB962C8B-B14F-4D97-AF65-F5344CB8AC3E}">
        <p14:creationId xmlns:p14="http://schemas.microsoft.com/office/powerpoint/2010/main" val="2359659052"/>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C6F05-E836-F610-433D-3318F63521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124431-9082-75A9-CB82-EEECFDDEF324}"/>
              </a:ext>
            </a:extLst>
          </p:cNvPr>
          <p:cNvSpPr>
            <a:spLocks noGrp="1"/>
          </p:cNvSpPr>
          <p:nvPr>
            <p:ph type="title"/>
          </p:nvPr>
        </p:nvSpPr>
        <p:spPr>
          <a:xfrm>
            <a:off x="838195" y="354321"/>
            <a:ext cx="10515600" cy="662782"/>
          </a:xfrm>
        </p:spPr>
        <p:txBody>
          <a:bodyPr>
            <a:normAutofit/>
          </a:bodyPr>
          <a:lstStyle/>
          <a:p>
            <a:pPr algn="ctr"/>
            <a:r>
              <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rPr>
              <a:t>5</a:t>
            </a:r>
            <a:r>
              <a:rPr lang="en-US" sz="2800" baseline="30000" dirty="0">
                <a:latin typeface="Helvetica Neue Medium" panose="02000503000000020004" pitchFamily="2" charset="0"/>
                <a:ea typeface="Helvetica Neue Medium" panose="02000503000000020004" pitchFamily="2" charset="0"/>
                <a:cs typeface="Helvetica Neue Medium" panose="02000503000000020004" pitchFamily="2" charset="0"/>
              </a:rPr>
              <a:t>th</a:t>
            </a:r>
            <a:r>
              <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rPr>
              <a:t> Week - </a:t>
            </a:r>
            <a:r>
              <a:rPr lang="en-US" sz="2800" kern="0" dirty="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rPr>
              <a:t>12 Spiritual Principles of Hope and Healing Grief</a:t>
            </a:r>
            <a:endPar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endParaRPr>
          </a:p>
        </p:txBody>
      </p:sp>
      <p:sp>
        <p:nvSpPr>
          <p:cNvPr id="3" name="Content Placeholder 2">
            <a:extLst>
              <a:ext uri="{FF2B5EF4-FFF2-40B4-BE49-F238E27FC236}">
                <a16:creationId xmlns:a16="http://schemas.microsoft.com/office/drawing/2014/main" id="{98E409EF-ECEA-102D-F07E-F6642CD53899}"/>
              </a:ext>
            </a:extLst>
          </p:cNvPr>
          <p:cNvSpPr>
            <a:spLocks noGrp="1"/>
          </p:cNvSpPr>
          <p:nvPr>
            <p:ph idx="1"/>
          </p:nvPr>
        </p:nvSpPr>
        <p:spPr>
          <a:xfrm>
            <a:off x="838195" y="1017103"/>
            <a:ext cx="10515600" cy="5032964"/>
          </a:xfrm>
        </p:spPr>
        <p:txBody>
          <a:bodyPr>
            <a:noAutofit/>
          </a:bodyPr>
          <a:lstStyle/>
          <a:p>
            <a:pPr marL="0" indent="0" algn="just">
              <a:spcBef>
                <a:spcPts val="0"/>
              </a:spcBef>
              <a:buNone/>
            </a:pPr>
            <a:r>
              <a:rPr lang="en-US" sz="1800" dirty="0">
                <a:latin typeface="Helvetica Neue" panose="02000503000000020004" pitchFamily="2" charset="0"/>
                <a:ea typeface="Helvetica Neue" panose="02000503000000020004" pitchFamily="2" charset="0"/>
                <a:cs typeface="Helvetica Neue" panose="02000503000000020004" pitchFamily="2" charset="0"/>
              </a:rPr>
              <a:t>The 12 Spiritual Principles of Hope and Grief are the essence of each of the 12 Truths. In our healing, we discovered that they are a powerful tool to both heal grief and to live a fuller life. I’ll read the first two and ask others to read two after me.</a:t>
            </a:r>
            <a:endParaRPr lang="en-US" sz="1800" b="1" dirty="0">
              <a:latin typeface="Helvetica Neue" panose="02000503000000020004" pitchFamily="2" charset="0"/>
              <a:ea typeface="Helvetica Neue" panose="02000503000000020004" pitchFamily="2" charset="0"/>
              <a:cs typeface="Helvetica Neue" panose="02000503000000020004" pitchFamily="2" charset="0"/>
            </a:endParaRPr>
          </a:p>
          <a:p>
            <a:pPr marL="0" indent="0">
              <a:spcBef>
                <a:spcPts val="0"/>
              </a:spcBef>
              <a:buNone/>
            </a:pPr>
            <a:endParaRPr lang="en-US" sz="1000" dirty="0">
              <a:latin typeface="Helvetica Neue" panose="02000503000000020004" pitchFamily="2" charset="0"/>
              <a:ea typeface="Helvetica Neue" panose="02000503000000020004" pitchFamily="2" charset="0"/>
              <a:cs typeface="Helvetica Neue" panose="02000503000000020004" pitchFamily="2" charset="0"/>
            </a:endParaRPr>
          </a:p>
          <a:p>
            <a:pPr marL="0" indent="0">
              <a:spcBef>
                <a:spcPts val="0"/>
              </a:spcBef>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1. Acceptance</a:t>
            </a:r>
          </a:p>
          <a:p>
            <a:pPr marL="0" indent="0">
              <a:spcBef>
                <a:spcPts val="0"/>
              </a:spcBef>
              <a:buNone/>
            </a:pPr>
            <a:r>
              <a:rPr lang="en-US" sz="1800" dirty="0">
                <a:latin typeface="Helvetica Neue" panose="02000503000000020004" pitchFamily="2" charset="0"/>
                <a:ea typeface="Helvetica Neue" panose="02000503000000020004" pitchFamily="2" charset="0"/>
                <a:cs typeface="Helvetica Neue" panose="02000503000000020004" pitchFamily="2" charset="0"/>
              </a:rPr>
              <a:t>By accepting that we alone cannot stop our pain we are ready to reach out for the support of others.</a:t>
            </a:r>
          </a:p>
          <a:p>
            <a:pPr marL="0" indent="0">
              <a:spcBef>
                <a:spcPts val="0"/>
              </a:spcBef>
              <a:buNone/>
            </a:pPr>
            <a:r>
              <a:rPr lang="en-US" sz="1000" dirty="0">
                <a:latin typeface="Helvetica Neue" panose="02000503000000020004" pitchFamily="2" charset="0"/>
                <a:ea typeface="Helvetica Neue" panose="02000503000000020004" pitchFamily="2" charset="0"/>
                <a:cs typeface="Helvetica Neue" panose="02000503000000020004" pitchFamily="2" charset="0"/>
              </a:rPr>
              <a:t> </a:t>
            </a:r>
          </a:p>
          <a:p>
            <a:pPr marL="0" lvl="0" indent="0">
              <a:spcBef>
                <a:spcPts val="0"/>
              </a:spcBef>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2. Hope</a:t>
            </a:r>
          </a:p>
          <a:p>
            <a:pPr marL="0" indent="0">
              <a:spcBef>
                <a:spcPts val="0"/>
              </a:spcBef>
              <a:buNone/>
            </a:pPr>
            <a:r>
              <a:rPr lang="en-US" sz="1800" dirty="0">
                <a:latin typeface="Helvetica Neue" panose="02000503000000020004" pitchFamily="2" charset="0"/>
                <a:ea typeface="Helvetica Neue" panose="02000503000000020004" pitchFamily="2" charset="0"/>
                <a:cs typeface="Helvetica Neue" panose="02000503000000020004" pitchFamily="2" charset="0"/>
              </a:rPr>
              <a:t>We came to believe that compassion and connection with others could help restore our hope for a better tomorrow.</a:t>
            </a:r>
          </a:p>
          <a:p>
            <a:pPr marL="0" indent="0">
              <a:spcBef>
                <a:spcPts val="0"/>
              </a:spcBef>
              <a:buNone/>
            </a:pPr>
            <a:endParaRPr lang="en-US" sz="1000" dirty="0">
              <a:latin typeface="Helvetica Neue" panose="02000503000000020004" pitchFamily="2" charset="0"/>
              <a:ea typeface="Helvetica Neue" panose="02000503000000020004" pitchFamily="2" charset="0"/>
              <a:cs typeface="Helvetica Neue" panose="02000503000000020004" pitchFamily="2" charset="0"/>
            </a:endParaRPr>
          </a:p>
          <a:p>
            <a:pPr marL="0" lvl="0" indent="0">
              <a:spcBef>
                <a:spcPts val="0"/>
              </a:spcBef>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3. Faith</a:t>
            </a:r>
          </a:p>
          <a:p>
            <a:pPr marL="0" indent="0">
              <a:spcBef>
                <a:spcPts val="0"/>
              </a:spcBef>
              <a:buNone/>
            </a:pPr>
            <a:r>
              <a:rPr lang="en-US" sz="1800" dirty="0">
                <a:latin typeface="Helvetica Neue" panose="02000503000000020004" pitchFamily="2" charset="0"/>
                <a:ea typeface="Helvetica Neue" panose="02000503000000020004" pitchFamily="2" charset="0"/>
                <a:cs typeface="Helvetica Neue" panose="02000503000000020004" pitchFamily="2" charset="0"/>
              </a:rPr>
              <a:t>We placed our trust in the belief that life could hold meaning beyond our sorrow. </a:t>
            </a:r>
          </a:p>
          <a:p>
            <a:pPr marL="0" indent="0">
              <a:spcBef>
                <a:spcPts val="0"/>
              </a:spcBef>
              <a:buNone/>
            </a:pPr>
            <a:endParaRPr lang="en-US" sz="1000" dirty="0">
              <a:latin typeface="Helvetica Neue" panose="02000503000000020004" pitchFamily="2" charset="0"/>
              <a:ea typeface="Helvetica Neue" panose="02000503000000020004" pitchFamily="2" charset="0"/>
              <a:cs typeface="Helvetica Neue" panose="02000503000000020004" pitchFamily="2" charset="0"/>
            </a:endParaRPr>
          </a:p>
          <a:p>
            <a:pPr marL="0" lvl="0" indent="0">
              <a:spcBef>
                <a:spcPts val="0"/>
              </a:spcBef>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4. Courage	</a:t>
            </a:r>
          </a:p>
          <a:p>
            <a:pPr marL="0" indent="0">
              <a:spcBef>
                <a:spcPts val="0"/>
              </a:spcBef>
              <a:buNone/>
            </a:pPr>
            <a:r>
              <a:rPr lang="en-US" sz="1800" dirty="0">
                <a:latin typeface="Helvetica Neue" panose="02000503000000020004" pitchFamily="2" charset="0"/>
                <a:ea typeface="Helvetica Neue" panose="02000503000000020004" pitchFamily="2" charset="0"/>
                <a:cs typeface="Helvetica Neue" panose="02000503000000020004" pitchFamily="2" charset="0"/>
              </a:rPr>
              <a:t>As we courageously explored our grief in detail, we discovered that the loss that prompted us to begin our recovery journey was one of many that affected us. </a:t>
            </a:r>
          </a:p>
          <a:p>
            <a:pPr marL="0" indent="0">
              <a:spcBef>
                <a:spcPts val="0"/>
              </a:spcBef>
              <a:buNone/>
            </a:pPr>
            <a:endParaRPr lang="en-US" sz="1000" dirty="0">
              <a:latin typeface="Helvetica Neue" panose="02000503000000020004" pitchFamily="2" charset="0"/>
              <a:ea typeface="Helvetica Neue" panose="02000503000000020004" pitchFamily="2" charset="0"/>
              <a:cs typeface="Helvetica Neue" panose="02000503000000020004" pitchFamily="2" charset="0"/>
            </a:endParaRPr>
          </a:p>
          <a:p>
            <a:pPr marL="0" lvl="0" indent="0">
              <a:spcBef>
                <a:spcPts val="0"/>
              </a:spcBef>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5. Honesty</a:t>
            </a:r>
          </a:p>
          <a:p>
            <a:pPr marL="0" indent="0">
              <a:spcBef>
                <a:spcPts val="0"/>
              </a:spcBef>
              <a:buNone/>
            </a:pPr>
            <a:r>
              <a:rPr lang="en-US" sz="1800" dirty="0">
                <a:latin typeface="Helvetica Neue" panose="02000503000000020004" pitchFamily="2" charset="0"/>
                <a:ea typeface="Helvetica Neue" panose="02000503000000020004" pitchFamily="2" charset="0"/>
                <a:cs typeface="Helvetica Neue" panose="02000503000000020004" pitchFamily="2" charset="0"/>
              </a:rPr>
              <a:t>We experienced that honestly sharing our realizations and understandings with ourselves, others, and our Higher Power is not just freeing, it is life changing. </a:t>
            </a:r>
          </a:p>
          <a:p>
            <a:pPr marL="0" indent="0">
              <a:spcBef>
                <a:spcPts val="0"/>
              </a:spcBef>
              <a:buNone/>
            </a:pPr>
            <a:endParaRPr lang="en-US" sz="1000" dirty="0">
              <a:latin typeface="Helvetica Neue" panose="02000503000000020004" pitchFamily="2" charset="0"/>
              <a:ea typeface="Helvetica Neue" panose="02000503000000020004" pitchFamily="2" charset="0"/>
              <a:cs typeface="Helvetica Neue" panose="02000503000000020004" pitchFamily="2" charset="0"/>
            </a:endParaRPr>
          </a:p>
          <a:p>
            <a:pPr marL="0" lvl="0" indent="0">
              <a:spcBef>
                <a:spcPts val="0"/>
              </a:spcBef>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6. Willingness</a:t>
            </a:r>
          </a:p>
          <a:p>
            <a:pPr marL="0" indent="0">
              <a:spcBef>
                <a:spcPts val="0"/>
              </a:spcBef>
              <a:buNone/>
            </a:pPr>
            <a:r>
              <a:rPr lang="en-US" sz="1800" dirty="0">
                <a:latin typeface="Helvetica Neue" panose="02000503000000020004" pitchFamily="2" charset="0"/>
                <a:ea typeface="Helvetica Neue" panose="02000503000000020004" pitchFamily="2" charset="0"/>
                <a:cs typeface="Helvetica Neue" panose="02000503000000020004" pitchFamily="2" charset="0"/>
              </a:rPr>
              <a:t>A willingness to let go of the beliefs, regrets, and expectations that kept us tethered to our pain was the true beginning of healing. </a:t>
            </a:r>
          </a:p>
        </p:txBody>
      </p:sp>
    </p:spTree>
    <p:extLst>
      <p:ext uri="{BB962C8B-B14F-4D97-AF65-F5344CB8AC3E}">
        <p14:creationId xmlns:p14="http://schemas.microsoft.com/office/powerpoint/2010/main" val="2062680755"/>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42394-7104-6085-F84A-91BB7CBD565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210301-33DF-7829-7C4B-788D385D52F7}"/>
              </a:ext>
            </a:extLst>
          </p:cNvPr>
          <p:cNvSpPr>
            <a:spLocks noGrp="1"/>
          </p:cNvSpPr>
          <p:nvPr>
            <p:ph idx="1"/>
          </p:nvPr>
        </p:nvSpPr>
        <p:spPr>
          <a:xfrm>
            <a:off x="838195" y="1017103"/>
            <a:ext cx="10515600" cy="5486576"/>
          </a:xfrm>
        </p:spPr>
        <p:txBody>
          <a:bodyPr>
            <a:noAutofit/>
          </a:bodyPr>
          <a:lstStyle/>
          <a:p>
            <a:pPr marL="0" indent="0">
              <a:lnSpc>
                <a:spcPct val="100000"/>
              </a:lnSpc>
              <a:spcBef>
                <a:spcPts val="0"/>
              </a:spcBef>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7. Humility</a:t>
            </a:r>
          </a:p>
          <a:p>
            <a:pPr marL="0" indent="0">
              <a:lnSpc>
                <a:spcPct val="100000"/>
              </a:lnSpc>
              <a:spcBef>
                <a:spcPts val="0"/>
              </a:spcBef>
              <a:buNone/>
            </a:pPr>
            <a:r>
              <a:rPr lang="en-US" sz="1800" dirty="0">
                <a:latin typeface="Helvetica Neue" panose="02000503000000020004" pitchFamily="2" charset="0"/>
                <a:ea typeface="Helvetica Neue" panose="02000503000000020004" pitchFamily="2" charset="0"/>
                <a:cs typeface="Helvetica Neue" panose="02000503000000020004" pitchFamily="2" charset="0"/>
              </a:rPr>
              <a:t>We humbly reached out to others for support in replacing our broken places with hope and light.</a:t>
            </a:r>
          </a:p>
          <a:p>
            <a:pPr marL="0" indent="0">
              <a:lnSpc>
                <a:spcPct val="100000"/>
              </a:lnSpc>
              <a:spcBef>
                <a:spcPts val="0"/>
              </a:spcBef>
              <a:buNone/>
            </a:pPr>
            <a:r>
              <a:rPr lang="en-US" sz="1000" dirty="0">
                <a:latin typeface="Helvetica Neue" panose="02000503000000020004" pitchFamily="2" charset="0"/>
                <a:ea typeface="Helvetica Neue" panose="02000503000000020004" pitchFamily="2" charset="0"/>
                <a:cs typeface="Helvetica Neue" panose="02000503000000020004" pitchFamily="2" charset="0"/>
              </a:rPr>
              <a:t> </a:t>
            </a:r>
          </a:p>
          <a:p>
            <a:pPr marL="0" lvl="0" indent="0">
              <a:lnSpc>
                <a:spcPct val="100000"/>
              </a:lnSpc>
              <a:spcBef>
                <a:spcPts val="0"/>
              </a:spcBef>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8. Love</a:t>
            </a:r>
          </a:p>
          <a:p>
            <a:pPr marL="0" indent="0">
              <a:lnSpc>
                <a:spcPct val="100000"/>
              </a:lnSpc>
              <a:spcBef>
                <a:spcPts val="0"/>
              </a:spcBef>
              <a:buNone/>
            </a:pPr>
            <a:r>
              <a:rPr lang="en-US" sz="1800" dirty="0">
                <a:latin typeface="Helvetica Neue" panose="02000503000000020004" pitchFamily="2" charset="0"/>
                <a:ea typeface="Helvetica Neue" panose="02000503000000020004" pitchFamily="2" charset="0"/>
                <a:cs typeface="Helvetica Neue" panose="02000503000000020004" pitchFamily="2" charset="0"/>
              </a:rPr>
              <a:t>With love we connected to those – including ourselves – our grief had prompted us to push away.</a:t>
            </a:r>
          </a:p>
          <a:p>
            <a:pPr marL="0" indent="0">
              <a:lnSpc>
                <a:spcPct val="100000"/>
              </a:lnSpc>
              <a:spcBef>
                <a:spcPts val="0"/>
              </a:spcBef>
              <a:buNone/>
            </a:pPr>
            <a:r>
              <a:rPr lang="en-US" sz="1000" dirty="0">
                <a:latin typeface="Helvetica Neue" panose="02000503000000020004" pitchFamily="2" charset="0"/>
                <a:ea typeface="Helvetica Neue" panose="02000503000000020004" pitchFamily="2" charset="0"/>
                <a:cs typeface="Helvetica Neue" panose="02000503000000020004" pitchFamily="2" charset="0"/>
              </a:rPr>
              <a:t> </a:t>
            </a:r>
          </a:p>
          <a:p>
            <a:pPr marL="0" lvl="0" indent="0">
              <a:lnSpc>
                <a:spcPct val="100000"/>
              </a:lnSpc>
              <a:spcBef>
                <a:spcPts val="0"/>
              </a:spcBef>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9. Forgiveness</a:t>
            </a:r>
          </a:p>
          <a:p>
            <a:pPr marL="0" indent="0">
              <a:lnSpc>
                <a:spcPct val="100000"/>
              </a:lnSpc>
              <a:spcBef>
                <a:spcPts val="0"/>
              </a:spcBef>
              <a:buNone/>
            </a:pPr>
            <a:r>
              <a:rPr lang="en-US" sz="1800" dirty="0">
                <a:latin typeface="Helvetica Neue" panose="02000503000000020004" pitchFamily="2" charset="0"/>
                <a:ea typeface="Helvetica Neue" panose="02000503000000020004" pitchFamily="2" charset="0"/>
                <a:cs typeface="Helvetica Neue" panose="02000503000000020004" pitchFamily="2" charset="0"/>
              </a:rPr>
              <a:t>Knowing that grief is part of the human experience, we are gentle as we reconnect with those our grief has distanced us from. Especially ourselves. </a:t>
            </a:r>
          </a:p>
          <a:p>
            <a:pPr marL="0" indent="0">
              <a:lnSpc>
                <a:spcPct val="100000"/>
              </a:lnSpc>
              <a:spcBef>
                <a:spcPts val="0"/>
              </a:spcBef>
              <a:buNone/>
            </a:pPr>
            <a:r>
              <a:rPr lang="en-US" sz="1000" dirty="0">
                <a:latin typeface="Helvetica Neue" panose="02000503000000020004" pitchFamily="2" charset="0"/>
                <a:ea typeface="Helvetica Neue" panose="02000503000000020004" pitchFamily="2" charset="0"/>
                <a:cs typeface="Helvetica Neue" panose="02000503000000020004" pitchFamily="2" charset="0"/>
              </a:rPr>
              <a:t> </a:t>
            </a:r>
          </a:p>
          <a:p>
            <a:pPr marL="0" lvl="0" indent="0">
              <a:lnSpc>
                <a:spcPct val="100000"/>
              </a:lnSpc>
              <a:spcBef>
                <a:spcPts val="0"/>
              </a:spcBef>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10. Perseverance</a:t>
            </a:r>
          </a:p>
          <a:p>
            <a:pPr marL="0" indent="0">
              <a:lnSpc>
                <a:spcPct val="100000"/>
              </a:lnSpc>
              <a:spcBef>
                <a:spcPts val="0"/>
              </a:spcBef>
              <a:buNone/>
            </a:pPr>
            <a:r>
              <a:rPr lang="en-US" sz="1800" dirty="0">
                <a:latin typeface="Helvetica Neue" panose="02000503000000020004" pitchFamily="2" charset="0"/>
                <a:ea typeface="Helvetica Neue" panose="02000503000000020004" pitchFamily="2" charset="0"/>
                <a:cs typeface="Helvetica Neue" panose="02000503000000020004" pitchFamily="2" charset="0"/>
              </a:rPr>
              <a:t>We continually exercise our spiritual muscle so we may live our life fully and be of the greatest service to others.</a:t>
            </a:r>
          </a:p>
          <a:p>
            <a:pPr marL="0" indent="0">
              <a:lnSpc>
                <a:spcPct val="100000"/>
              </a:lnSpc>
              <a:spcBef>
                <a:spcPts val="0"/>
              </a:spcBef>
              <a:buNone/>
            </a:pPr>
            <a:r>
              <a:rPr lang="en-US" sz="1000" dirty="0">
                <a:latin typeface="Helvetica Neue" panose="02000503000000020004" pitchFamily="2" charset="0"/>
                <a:ea typeface="Helvetica Neue" panose="02000503000000020004" pitchFamily="2" charset="0"/>
                <a:cs typeface="Helvetica Neue" panose="02000503000000020004" pitchFamily="2" charset="0"/>
              </a:rPr>
              <a:t> </a:t>
            </a:r>
          </a:p>
          <a:p>
            <a:pPr marL="0" lvl="0" indent="0">
              <a:lnSpc>
                <a:spcPct val="100000"/>
              </a:lnSpc>
              <a:spcBef>
                <a:spcPts val="0"/>
              </a:spcBef>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11. Awareness</a:t>
            </a:r>
          </a:p>
          <a:p>
            <a:pPr marL="0" indent="0">
              <a:lnSpc>
                <a:spcPct val="100000"/>
              </a:lnSpc>
              <a:spcBef>
                <a:spcPts val="0"/>
              </a:spcBef>
              <a:buNone/>
            </a:pPr>
            <a:r>
              <a:rPr lang="en-US" sz="1800" dirty="0">
                <a:latin typeface="Helvetica Neue" panose="02000503000000020004" pitchFamily="2" charset="0"/>
                <a:ea typeface="Helvetica Neue" panose="02000503000000020004" pitchFamily="2" charset="0"/>
                <a:cs typeface="Helvetica Neue" panose="02000503000000020004" pitchFamily="2" charset="0"/>
              </a:rPr>
              <a:t>We regularly find quiet moments to become mindful, meditate, or pray as we seek the next right thing to do to continue to grow our healing journey. </a:t>
            </a:r>
          </a:p>
          <a:p>
            <a:pPr marL="0" indent="0">
              <a:lnSpc>
                <a:spcPct val="100000"/>
              </a:lnSpc>
              <a:spcBef>
                <a:spcPts val="0"/>
              </a:spcBef>
              <a:buNone/>
            </a:pPr>
            <a:r>
              <a:rPr lang="en-US" sz="1000" dirty="0">
                <a:latin typeface="Helvetica Neue" panose="02000503000000020004" pitchFamily="2" charset="0"/>
                <a:ea typeface="Helvetica Neue" panose="02000503000000020004" pitchFamily="2" charset="0"/>
                <a:cs typeface="Helvetica Neue" panose="02000503000000020004" pitchFamily="2" charset="0"/>
              </a:rPr>
              <a:t> </a:t>
            </a:r>
          </a:p>
          <a:p>
            <a:pPr marL="0" lvl="0" indent="0">
              <a:lnSpc>
                <a:spcPct val="100000"/>
              </a:lnSpc>
              <a:spcBef>
                <a:spcPts val="0"/>
              </a:spcBef>
              <a:buNone/>
            </a:pPr>
            <a:r>
              <a:rPr lang="en-US" sz="1800" b="1" dirty="0">
                <a:latin typeface="Helvetica Neue" panose="02000503000000020004" pitchFamily="2" charset="0"/>
                <a:ea typeface="Helvetica Neue" panose="02000503000000020004" pitchFamily="2" charset="0"/>
                <a:cs typeface="Helvetica Neue" panose="02000503000000020004" pitchFamily="2" charset="0"/>
              </a:rPr>
              <a:t>12. Service</a:t>
            </a:r>
          </a:p>
          <a:p>
            <a:pPr marL="0" indent="0">
              <a:lnSpc>
                <a:spcPct val="100000"/>
              </a:lnSpc>
              <a:spcBef>
                <a:spcPts val="0"/>
              </a:spcBef>
              <a:buNone/>
            </a:pPr>
            <a:r>
              <a:rPr lang="en-US" sz="1800" dirty="0">
                <a:latin typeface="Helvetica Neue" panose="02000503000000020004" pitchFamily="2" charset="0"/>
                <a:ea typeface="Helvetica Neue" panose="02000503000000020004" pitchFamily="2" charset="0"/>
                <a:cs typeface="Helvetica Neue" panose="02000503000000020004" pitchFamily="2" charset="0"/>
              </a:rPr>
              <a:t>Our journey of spiritual awakening has been supported by many. We bring our hard-earned hope and healing to all areas of our lives and share it with those who still suffer in their grief, assuring them they are not alone.  </a:t>
            </a:r>
          </a:p>
          <a:p>
            <a:pPr marL="0" indent="0">
              <a:spcBef>
                <a:spcPts val="0"/>
              </a:spcBef>
              <a:buNone/>
            </a:pPr>
            <a:endParaRPr lang="en-US" sz="18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 name="Title 1">
            <a:extLst>
              <a:ext uri="{FF2B5EF4-FFF2-40B4-BE49-F238E27FC236}">
                <a16:creationId xmlns:a16="http://schemas.microsoft.com/office/drawing/2014/main" id="{1B33D159-C830-D307-FBA2-F8BCEBDAB92A}"/>
              </a:ext>
            </a:extLst>
          </p:cNvPr>
          <p:cNvSpPr>
            <a:spLocks noGrp="1"/>
          </p:cNvSpPr>
          <p:nvPr>
            <p:ph type="title"/>
          </p:nvPr>
        </p:nvSpPr>
        <p:spPr>
          <a:xfrm>
            <a:off x="838195" y="354321"/>
            <a:ext cx="10515600" cy="662782"/>
          </a:xfrm>
        </p:spPr>
        <p:txBody>
          <a:bodyPr>
            <a:normAutofit/>
          </a:bodyPr>
          <a:lstStyle/>
          <a:p>
            <a:pPr algn="ctr"/>
            <a:r>
              <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rPr>
              <a:t>5</a:t>
            </a:r>
            <a:r>
              <a:rPr lang="en-US" sz="2800" baseline="30000" dirty="0">
                <a:latin typeface="Helvetica Neue Medium" panose="02000503000000020004" pitchFamily="2" charset="0"/>
                <a:ea typeface="Helvetica Neue Medium" panose="02000503000000020004" pitchFamily="2" charset="0"/>
                <a:cs typeface="Helvetica Neue Medium" panose="02000503000000020004" pitchFamily="2" charset="0"/>
              </a:rPr>
              <a:t>th</a:t>
            </a:r>
            <a:r>
              <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rPr>
              <a:t> Week - </a:t>
            </a:r>
            <a:r>
              <a:rPr lang="en-US" sz="2800" kern="0" dirty="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rPr>
              <a:t>12 Spiritual Principles of Hope and Healing Grief</a:t>
            </a:r>
            <a:endPar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endParaRPr>
          </a:p>
        </p:txBody>
      </p:sp>
    </p:spTree>
    <p:extLst>
      <p:ext uri="{BB962C8B-B14F-4D97-AF65-F5344CB8AC3E}">
        <p14:creationId xmlns:p14="http://schemas.microsoft.com/office/powerpoint/2010/main" val="3887167951"/>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6FF3F-1AA4-36CD-FCB7-F848BBEDDCE6}"/>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52996CC0-7307-0E59-2212-D9FD75F08BC8}"/>
              </a:ext>
            </a:extLst>
          </p:cNvPr>
          <p:cNvSpPr txBox="1"/>
          <p:nvPr/>
        </p:nvSpPr>
        <p:spPr>
          <a:xfrm>
            <a:off x="838195" y="1304690"/>
            <a:ext cx="10515600" cy="3416320"/>
          </a:xfrm>
          <a:prstGeom prst="rect">
            <a:avLst/>
          </a:prstGeom>
          <a:noFill/>
        </p:spPr>
        <p:txBody>
          <a:bodyPr wrap="square" rtlCol="0">
            <a:spAutoFit/>
          </a:bodyPr>
          <a:lstStyle/>
          <a:p>
            <a:pPr algn="just">
              <a:tabLst>
                <a:tab pos="4624705" algn="l"/>
              </a:tabLst>
            </a:pPr>
            <a:r>
              <a:rPr lang="en-US" dirty="0">
                <a:latin typeface="Helvetica Neue" panose="02000503000000020004" pitchFamily="2" charset="0"/>
                <a:ea typeface="Helvetica Neue" panose="02000503000000020004" pitchFamily="2" charset="0"/>
                <a:cs typeface="Helvetica Neue" panose="02000503000000020004" pitchFamily="2" charset="0"/>
              </a:rPr>
              <a:t>This is the time of the meeting when we share. In sharing, we focus on the reading, topic, or lead, and our journey of hope and healing. We avoid crosstalk, which means we do not comment directly on another group member's comments. If anyone is uncomfortable with another person’s share, they may quietly raise their hand, and the speaker is asked to respect this person’s discomfort. Please keep shares to 3 minutes or less. A timer will sound when three minutes are up.</a:t>
            </a:r>
          </a:p>
          <a:p>
            <a:pPr algn="just">
              <a:tabLst>
                <a:tab pos="4624705" algn="l"/>
              </a:tabLst>
            </a:pPr>
            <a:endParaRPr lang="en-US" dirty="0">
              <a:latin typeface="Helvetica Neue" panose="02000503000000020004" pitchFamily="2" charset="0"/>
              <a:ea typeface="Helvetica Neue" panose="02000503000000020004" pitchFamily="2" charset="0"/>
              <a:cs typeface="Helvetica Neue" panose="02000503000000020004" pitchFamily="2" charset="0"/>
            </a:endParaRPr>
          </a:p>
          <a:p>
            <a:pPr algn="just">
              <a:tabLst>
                <a:tab pos="4624705" algn="l"/>
              </a:tabLst>
            </a:pPr>
            <a:r>
              <a:rPr lang="en-US" dirty="0">
                <a:latin typeface="Helvetica Neue" panose="02000503000000020004" pitchFamily="2" charset="0"/>
                <a:ea typeface="Helvetica Neue" panose="02000503000000020004" pitchFamily="2" charset="0"/>
                <a:cs typeface="Helvetica Neue" panose="02000503000000020004" pitchFamily="2" charset="0"/>
              </a:rPr>
              <a:t>[IF NO TIMER FOR A LEAD] May we have a volunteer to be timer? Thank you, [NAME]. May we hear the times up sound? [OR SEE THE TIMES UP SIGN] Thank you.</a:t>
            </a:r>
          </a:p>
          <a:p>
            <a:pPr algn="just">
              <a:tabLst>
                <a:tab pos="4624705" algn="l"/>
              </a:tabLst>
            </a:pPr>
            <a:endParaRPr lang="en-US" dirty="0">
              <a:latin typeface="Helvetica Neue" panose="02000503000000020004" pitchFamily="2" charset="0"/>
              <a:ea typeface="Helvetica Neue" panose="02000503000000020004" pitchFamily="2" charset="0"/>
              <a:cs typeface="Helvetica Neue" panose="02000503000000020004" pitchFamily="2" charset="0"/>
            </a:endParaRPr>
          </a:p>
          <a:p>
            <a:pPr algn="just">
              <a:tabLst>
                <a:tab pos="4624705" algn="l"/>
              </a:tabLst>
            </a:pPr>
            <a:r>
              <a:rPr lang="en-US" dirty="0">
                <a:latin typeface="Helvetica Neue" panose="02000503000000020004" pitchFamily="2" charset="0"/>
                <a:ea typeface="Helvetica Neue" panose="02000503000000020004" pitchFamily="2" charset="0"/>
                <a:cs typeface="Helvetica Neue" panose="02000503000000020004" pitchFamily="2" charset="0"/>
              </a:rPr>
              <a:t>Shares will end 10 minutes prior the meeting’s close to allow for burning desires and closing readings. The floor is now open for comments. </a:t>
            </a:r>
            <a:endParaRPr lang="en-US" kern="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endParaRPr lang="en-US" dirty="0"/>
          </a:p>
        </p:txBody>
      </p:sp>
      <p:sp>
        <p:nvSpPr>
          <p:cNvPr id="3" name="Title 1">
            <a:extLst>
              <a:ext uri="{FF2B5EF4-FFF2-40B4-BE49-F238E27FC236}">
                <a16:creationId xmlns:a16="http://schemas.microsoft.com/office/drawing/2014/main" id="{43498674-56C9-6079-26FF-2E08520FD082}"/>
              </a:ext>
            </a:extLst>
          </p:cNvPr>
          <p:cNvSpPr txBox="1">
            <a:spLocks/>
          </p:cNvSpPr>
          <p:nvPr/>
        </p:nvSpPr>
        <p:spPr>
          <a:xfrm>
            <a:off x="838195" y="211932"/>
            <a:ext cx="10515600" cy="1325563"/>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Helvetica Neue Medium" panose="02000503000000020004" pitchFamily="2" charset="0"/>
                <a:ea typeface="Helvetica Neue Medium" panose="02000503000000020004" pitchFamily="2" charset="0"/>
                <a:cs typeface="Helvetica Neue Medium" panose="02000503000000020004" pitchFamily="2" charset="0"/>
              </a:rPr>
              <a:t>Sharing</a:t>
            </a:r>
            <a:endPar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endParaRPr>
          </a:p>
        </p:txBody>
      </p:sp>
    </p:spTree>
    <p:extLst>
      <p:ext uri="{BB962C8B-B14F-4D97-AF65-F5344CB8AC3E}">
        <p14:creationId xmlns:p14="http://schemas.microsoft.com/office/powerpoint/2010/main" val="98811788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1A3FD-13EE-181D-E307-45B9B77C017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1613C3-67B1-43C5-6945-AFDD54F17236}"/>
              </a:ext>
            </a:extLst>
          </p:cNvPr>
          <p:cNvSpPr>
            <a:spLocks noGrp="1"/>
          </p:cNvSpPr>
          <p:nvPr>
            <p:ph idx="1"/>
          </p:nvPr>
        </p:nvSpPr>
        <p:spPr>
          <a:xfrm>
            <a:off x="838196" y="1537495"/>
            <a:ext cx="10515600" cy="5032084"/>
          </a:xfrm>
        </p:spPr>
        <p:txBody>
          <a:bodyPr>
            <a:noAutofit/>
          </a:bodyPr>
          <a:lstStyle/>
          <a:p>
            <a:pPr marL="0" marR="0" indent="0" algn="just">
              <a:lnSpc>
                <a:spcPct val="100000"/>
              </a:lnSpc>
              <a:spcBef>
                <a:spcPts val="0"/>
              </a:spcBef>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600" dirty="0">
                <a:latin typeface="Arial" panose="020B0604020202020204" pitchFamily="34" charset="0"/>
                <a:cs typeface="Arial" panose="020B0604020202020204" pitchFamily="34" charset="0"/>
              </a:rPr>
              <a:t>It’s now 10 minutes before the meeting’s close. Are there any newcomers who haven’t yet had a chance to speak and would like to? Are there any one-minute burning desires? </a:t>
            </a:r>
            <a:endParaRPr lang="en-US" sz="1600" dirty="0">
              <a:solidFill>
                <a:srgbClr val="000000"/>
              </a:solidFill>
              <a:effectLst/>
              <a:latin typeface="Arial" panose="020B0604020202020204" pitchFamily="34" charset="0"/>
              <a:ea typeface="Arial" panose="020B0604020202020204" pitchFamily="34" charset="0"/>
              <a:cs typeface="Arial" panose="020B0604020202020204" pitchFamily="34" charset="0"/>
            </a:endParaRPr>
          </a:p>
        </p:txBody>
      </p:sp>
      <p:pic>
        <p:nvPicPr>
          <p:cNvPr id="6" name="Picture 5" descr="A group of hands in black&#10;&#10;Description automatically generated">
            <a:extLst>
              <a:ext uri="{FF2B5EF4-FFF2-40B4-BE49-F238E27FC236}">
                <a16:creationId xmlns:a16="http://schemas.microsoft.com/office/drawing/2014/main" id="{D112456F-7EBC-E463-F1A6-B5B1176A1099}"/>
              </a:ext>
            </a:extLst>
          </p:cNvPr>
          <p:cNvPicPr>
            <a:picLocks noChangeAspect="1"/>
          </p:cNvPicPr>
          <p:nvPr/>
        </p:nvPicPr>
        <p:blipFill>
          <a:blip r:embed="rId2"/>
          <a:srcRect b="16266"/>
          <a:stretch/>
        </p:blipFill>
        <p:spPr>
          <a:xfrm>
            <a:off x="3012924" y="2675878"/>
            <a:ext cx="6166152" cy="4182122"/>
          </a:xfrm>
          <a:prstGeom prst="rect">
            <a:avLst/>
          </a:prstGeom>
        </p:spPr>
      </p:pic>
      <p:sp>
        <p:nvSpPr>
          <p:cNvPr id="7" name="Title 1">
            <a:extLst>
              <a:ext uri="{FF2B5EF4-FFF2-40B4-BE49-F238E27FC236}">
                <a16:creationId xmlns:a16="http://schemas.microsoft.com/office/drawing/2014/main" id="{D2FE277C-3256-B73E-0FE4-34F974E7627D}"/>
              </a:ext>
            </a:extLst>
          </p:cNvPr>
          <p:cNvSpPr txBox="1">
            <a:spLocks/>
          </p:cNvSpPr>
          <p:nvPr/>
        </p:nvSpPr>
        <p:spPr>
          <a:xfrm>
            <a:off x="838196" y="211932"/>
            <a:ext cx="10515600" cy="1325563"/>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Helvetica Neue Medium" panose="02000503000000020004" pitchFamily="2" charset="0"/>
                <a:ea typeface="Helvetica Neue Medium" panose="02000503000000020004" pitchFamily="2" charset="0"/>
                <a:cs typeface="Helvetica Neue Medium" panose="02000503000000020004" pitchFamily="2" charset="0"/>
              </a:rPr>
              <a:t>10 Minutes Before Meeting Close</a:t>
            </a:r>
            <a:endPar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endParaRPr>
          </a:p>
        </p:txBody>
      </p:sp>
    </p:spTree>
    <p:extLst>
      <p:ext uri="{BB962C8B-B14F-4D97-AF65-F5344CB8AC3E}">
        <p14:creationId xmlns:p14="http://schemas.microsoft.com/office/powerpoint/2010/main" val="313125186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7979F-361E-84AC-B141-0C9C44AE880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9B1249-45EA-0720-B50A-6486C478E49A}"/>
              </a:ext>
            </a:extLst>
          </p:cNvPr>
          <p:cNvSpPr>
            <a:spLocks noGrp="1"/>
          </p:cNvSpPr>
          <p:nvPr>
            <p:ph idx="1"/>
          </p:nvPr>
        </p:nvSpPr>
        <p:spPr>
          <a:xfrm>
            <a:off x="838196" y="1336640"/>
            <a:ext cx="10515600" cy="4967411"/>
          </a:xfrm>
        </p:spPr>
        <p:txBody>
          <a:bodyPr>
            <a:noAutofit/>
          </a:bodyPr>
          <a:lstStyle/>
          <a:p>
            <a:pPr marL="0" indent="0" algn="just">
              <a:lnSpc>
                <a:spcPct val="100000"/>
              </a:lnSpc>
              <a:spcBef>
                <a:spcPts val="0"/>
              </a:spcBef>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This brings us to the close of today’s meeting. We remind you that everything shared here has been said in confidence. </a:t>
            </a:r>
            <a:r>
              <a:rPr lang="en-US" sz="18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We would like someone to volunteer to chair next week’s meeting. If you do, you don’t need to start the Zoom meeting but simply read the meeting script and serve as the meeting chair. Do we have a volunteer to serve as the chair of next week’s meeting? </a:t>
            </a:r>
          </a:p>
          <a:p>
            <a:pPr marL="0" indent="0" algn="just">
              <a:lnSpc>
                <a:spcPct val="100000"/>
              </a:lnSpc>
              <a:spcBef>
                <a:spcPts val="0"/>
              </a:spcBef>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endParaRPr lang="en-US" sz="12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indent="0" algn="just">
              <a:lnSpc>
                <a:spcPct val="100000"/>
              </a:lnSpc>
              <a:spcBef>
                <a:spcPts val="0"/>
              </a:spcBef>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Would someone please read the </a:t>
            </a:r>
            <a:r>
              <a:rPr lang="en-US" sz="1800" b="1" i="1" dirty="0">
                <a:solidFill>
                  <a:srgbClr val="BA4608"/>
                </a:solidFill>
                <a:latin typeface="Helvetica Neue" panose="02000503000000020004" pitchFamily="2" charset="0"/>
                <a:ea typeface="Helvetica Neue" panose="02000503000000020004" pitchFamily="2" charset="0"/>
                <a:cs typeface="Helvetica Neue" panose="02000503000000020004" pitchFamily="2" charset="0"/>
              </a:rPr>
              <a:t>Promises of Hope and Healing Grief</a:t>
            </a:r>
            <a:r>
              <a:rPr lang="en-US" sz="18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a:t>
            </a:r>
          </a:p>
          <a:p>
            <a:pPr marL="0" indent="0" algn="ctr">
              <a:lnSpc>
                <a:spcPct val="100000"/>
              </a:lnSpc>
              <a:spcBef>
                <a:spcPts val="0"/>
              </a:spcBef>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endParaRPr lang="en-US" sz="12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p>
            <a:pPr marL="0" indent="0" algn="ctr">
              <a:spcBef>
                <a:spcPts val="0"/>
              </a:spcBef>
              <a:buNone/>
            </a:pPr>
            <a:r>
              <a:rPr lang="en-US" sz="1800" b="1" u="sng" dirty="0">
                <a:latin typeface="Helvetica Neue" panose="02000503000000020004" pitchFamily="2" charset="0"/>
                <a:ea typeface="Helvetica Neue" panose="02000503000000020004" pitchFamily="2" charset="0"/>
                <a:cs typeface="Helvetica Neue" panose="02000503000000020004" pitchFamily="2" charset="0"/>
              </a:rPr>
              <a:t>PROMISES OF HOPE AND HEALING GRIEF</a:t>
            </a:r>
          </a:p>
          <a:p>
            <a:pPr marL="0" indent="0" algn="just">
              <a:buNone/>
            </a:pPr>
            <a:r>
              <a:rPr lang="en-US" sz="1800" dirty="0">
                <a:latin typeface="Helvetica Neue" panose="02000503000000020004" pitchFamily="2" charset="0"/>
                <a:ea typeface="Helvetica Neue" panose="02000503000000020004" pitchFamily="2" charset="0"/>
                <a:cs typeface="Helvetica Neue" panose="02000503000000020004" pitchFamily="2" charset="0"/>
              </a:rPr>
              <a:t>If we are honest, open, and willing on our healing path, we will come to know acceptance. We will learn to face our grief without fear. Hope will awaken within us, and we will learn to trust life again. Our hearts, once closed, will find faith in what is possible. New courage will emerge, and we will begin to grow in places that once felt barren.</a:t>
            </a:r>
          </a:p>
          <a:p>
            <a:pPr marL="0" indent="0" algn="just">
              <a:buNone/>
            </a:pPr>
            <a:r>
              <a:rPr lang="en-US" sz="1800" dirty="0">
                <a:latin typeface="Helvetica Neue" panose="02000503000000020004" pitchFamily="2" charset="0"/>
                <a:ea typeface="Helvetica Neue" panose="02000503000000020004" pitchFamily="2" charset="0"/>
                <a:cs typeface="Helvetica Neue" panose="02000503000000020004" pitchFamily="2" charset="0"/>
              </a:rPr>
              <a:t>By sharing our stories and listening to others, we will feel heard and understood. As we release guilt, regret, and expectations that no longer serve our healing, freedom and compassion will gently return.</a:t>
            </a:r>
          </a:p>
          <a:p>
            <a:pPr marL="0" indent="0" algn="just">
              <a:buNone/>
            </a:pPr>
            <a:r>
              <a:rPr lang="en-US" sz="1800" dirty="0">
                <a:latin typeface="Helvetica Neue" panose="02000503000000020004" pitchFamily="2" charset="0"/>
                <a:ea typeface="Helvetica Neue" panose="02000503000000020004" pitchFamily="2" charset="0"/>
                <a:cs typeface="Helvetica Neue" panose="02000503000000020004" pitchFamily="2" charset="0"/>
              </a:rPr>
              <a:t>Renewal and purpose will take root. We will reconnect with ourselves and with others and rediscover our capacity for love. Having experienced hope and healing, we will share these gifts with those who still grieve, becoming reminders that no one heals alone.</a:t>
            </a:r>
          </a:p>
          <a:p>
            <a:pPr marL="0" indent="0" algn="just">
              <a:buNone/>
            </a:pPr>
            <a:r>
              <a:rPr lang="en-US" sz="1800" dirty="0">
                <a:latin typeface="Helvetica Neue" panose="02000503000000020004" pitchFamily="2" charset="0"/>
                <a:ea typeface="Helvetica Neue" panose="02000503000000020004" pitchFamily="2" charset="0"/>
                <a:cs typeface="Helvetica Neue" panose="02000503000000020004" pitchFamily="2" charset="0"/>
              </a:rPr>
              <a:t>These are not extravagant promises; they unfold among us when we work for them — one day at a time.</a:t>
            </a:r>
            <a:endParaRPr lang="en-US" sz="18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p>
            <a:pPr marL="0" indent="0" algn="just">
              <a:lnSpc>
                <a:spcPct val="100000"/>
              </a:lnSpc>
              <a:spcAft>
                <a:spcPts val="1000"/>
              </a:spcAft>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endParaRPr lang="en-US" sz="18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p>
            <a:pPr marL="0" marR="0" indent="0" algn="just">
              <a:lnSpc>
                <a:spcPct val="100000"/>
              </a:lnSpc>
              <a:spcAft>
                <a:spcPts val="1000"/>
              </a:spcAft>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endParaRPr lang="en-US" sz="18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6" name="Title 1">
            <a:extLst>
              <a:ext uri="{FF2B5EF4-FFF2-40B4-BE49-F238E27FC236}">
                <a16:creationId xmlns:a16="http://schemas.microsoft.com/office/drawing/2014/main" id="{7675BC62-F91C-A39A-528A-68B7BA6B318A}"/>
              </a:ext>
            </a:extLst>
          </p:cNvPr>
          <p:cNvSpPr txBox="1">
            <a:spLocks/>
          </p:cNvSpPr>
          <p:nvPr/>
        </p:nvSpPr>
        <p:spPr>
          <a:xfrm>
            <a:off x="838195" y="211932"/>
            <a:ext cx="10515600" cy="1325563"/>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Helvetica Neue Medium" panose="02000503000000020004" pitchFamily="2" charset="0"/>
                <a:ea typeface="Helvetica Neue Medium" panose="02000503000000020004" pitchFamily="2" charset="0"/>
                <a:cs typeface="Helvetica Neue Medium" panose="02000503000000020004" pitchFamily="2" charset="0"/>
              </a:rPr>
              <a:t>Meeting Close</a:t>
            </a:r>
            <a:endPar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endParaRPr>
          </a:p>
        </p:txBody>
      </p:sp>
    </p:spTree>
    <p:extLst>
      <p:ext uri="{BB962C8B-B14F-4D97-AF65-F5344CB8AC3E}">
        <p14:creationId xmlns:p14="http://schemas.microsoft.com/office/powerpoint/2010/main" val="394622953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7AC17-8AC3-DEF8-E90B-CD1F411528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9EE851-1768-614C-F6F5-FED26A0C4CCD}"/>
              </a:ext>
            </a:extLst>
          </p:cNvPr>
          <p:cNvSpPr>
            <a:spLocks noGrp="1"/>
          </p:cNvSpPr>
          <p:nvPr>
            <p:ph type="title"/>
          </p:nvPr>
        </p:nvSpPr>
        <p:spPr>
          <a:xfrm>
            <a:off x="853092" y="211932"/>
            <a:ext cx="10515600" cy="1325563"/>
          </a:xfrm>
        </p:spPr>
        <p:txBody>
          <a:bodyPr/>
          <a:lstStyle/>
          <a:p>
            <a:pPr algn="ctr"/>
            <a:r>
              <a:rPr lang="en-US" dirty="0">
                <a:latin typeface="Helvetica Neue Medium" panose="02000503000000020004" pitchFamily="2" charset="0"/>
                <a:ea typeface="Helvetica Neue Medium" panose="02000503000000020004" pitchFamily="2" charset="0"/>
                <a:cs typeface="Helvetica Neue Medium" panose="02000503000000020004" pitchFamily="2" charset="0"/>
              </a:rPr>
              <a:t>Fellowship</a:t>
            </a:r>
          </a:p>
        </p:txBody>
      </p:sp>
      <p:sp>
        <p:nvSpPr>
          <p:cNvPr id="3" name="Content Placeholder 2">
            <a:extLst>
              <a:ext uri="{FF2B5EF4-FFF2-40B4-BE49-F238E27FC236}">
                <a16:creationId xmlns:a16="http://schemas.microsoft.com/office/drawing/2014/main" id="{4AFD0E31-5877-2F5C-F835-19FE6051DC30}"/>
              </a:ext>
            </a:extLst>
          </p:cNvPr>
          <p:cNvSpPr>
            <a:spLocks noGrp="1"/>
          </p:cNvSpPr>
          <p:nvPr>
            <p:ph idx="1"/>
          </p:nvPr>
        </p:nvSpPr>
        <p:spPr>
          <a:xfrm>
            <a:off x="853092" y="1370070"/>
            <a:ext cx="10515600" cy="1843648"/>
          </a:xfrm>
        </p:spPr>
        <p:txBody>
          <a:bodyPr>
            <a:noAutofit/>
          </a:bodyPr>
          <a:lstStyle/>
          <a:p>
            <a:pPr marL="0" marR="0" lvl="0" indent="0" algn="just" rtl="0">
              <a:lnSpc>
                <a:spcPct val="100000"/>
              </a:lnSpc>
              <a:spcBef>
                <a:spcPts val="0"/>
              </a:spcBef>
              <a:spcAft>
                <a:spcPts val="0"/>
              </a:spcAft>
              <a:buClr>
                <a:srgbClr val="000000"/>
              </a:buClr>
              <a:buSzPts val="1800"/>
              <a:buFont typeface="Arial"/>
              <a:buNone/>
            </a:pPr>
            <a:r>
              <a:rPr lang="en-US" sz="1800"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a:rPr>
              <a:t>This has been the </a:t>
            </a:r>
            <a:r>
              <a:rPr lang="en-US" sz="1800" i="1"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a:rPr>
              <a:t>[DAY / TIME]</a:t>
            </a:r>
            <a:r>
              <a:rPr lang="en-US" sz="1800"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a:rPr>
              <a:t> weekly meeting of Hope and Healing Grief. </a:t>
            </a:r>
          </a:p>
          <a:p>
            <a:pPr marL="0" marR="0" lvl="0" indent="0" algn="just" rtl="0">
              <a:lnSpc>
                <a:spcPct val="100000"/>
              </a:lnSpc>
              <a:spcBef>
                <a:spcPts val="0"/>
              </a:spcBef>
              <a:spcAft>
                <a:spcPts val="0"/>
              </a:spcAft>
              <a:buClr>
                <a:srgbClr val="000000"/>
              </a:buClr>
              <a:buSzPts val="1800"/>
              <a:buFont typeface="Arial"/>
              <a:buNone/>
            </a:pPr>
            <a:endParaRPr lang="en-US" sz="18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p>
            <a:pPr marL="0" marR="0" lvl="0" indent="0" algn="just" rtl="0">
              <a:lnSpc>
                <a:spcPct val="100000"/>
              </a:lnSpc>
              <a:spcBef>
                <a:spcPts val="0"/>
              </a:spcBef>
              <a:spcAft>
                <a:spcPts val="0"/>
              </a:spcAft>
              <a:buClr>
                <a:srgbClr val="000000"/>
              </a:buClr>
              <a:buSzPts val="1800"/>
              <a:buFont typeface="Arial"/>
              <a:buNone/>
            </a:pPr>
            <a:r>
              <a:rPr lang="en-US" sz="1800"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a:rPr>
              <a:t>The chat will be open for Fellowship for the next </a:t>
            </a:r>
            <a:r>
              <a:rPr lang="en-US" sz="18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a:rPr>
              <a:t>fifteen</a:t>
            </a:r>
            <a:r>
              <a:rPr lang="en-US" sz="1800"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a:rPr>
              <a:t> minutes. </a:t>
            </a:r>
            <a:r>
              <a:rPr lang="en-US" sz="18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a:rPr>
              <a:t>Please only share personal details with those who feel safe for you. </a:t>
            </a:r>
          </a:p>
          <a:p>
            <a:pPr marL="0" marR="0" lvl="0" indent="0" algn="just" rtl="0">
              <a:lnSpc>
                <a:spcPct val="100000"/>
              </a:lnSpc>
              <a:spcBef>
                <a:spcPts val="0"/>
              </a:spcBef>
              <a:spcAft>
                <a:spcPts val="0"/>
              </a:spcAft>
              <a:buClr>
                <a:srgbClr val="000000"/>
              </a:buClr>
              <a:buSzPts val="1800"/>
              <a:buFont typeface="Arial"/>
              <a:buNone/>
            </a:pPr>
            <a:endParaRPr lang="en-US" sz="18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p>
            <a:pPr marL="0" marR="0" lvl="0" indent="0" algn="just" rtl="0">
              <a:lnSpc>
                <a:spcPct val="100000"/>
              </a:lnSpc>
              <a:spcBef>
                <a:spcPts val="0"/>
              </a:spcBef>
              <a:spcAft>
                <a:spcPts val="0"/>
              </a:spcAft>
              <a:buClr>
                <a:srgbClr val="000000"/>
              </a:buClr>
              <a:buSzPts val="1800"/>
              <a:buFont typeface="Arial"/>
              <a:buNone/>
            </a:pPr>
            <a:r>
              <a:rPr lang="en-US" sz="18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a:rPr>
              <a:t>Thank you for being here today. We wish you hope and healing. </a:t>
            </a:r>
          </a:p>
        </p:txBody>
      </p:sp>
      <p:pic>
        <p:nvPicPr>
          <p:cNvPr id="19" name="Picture 18">
            <a:extLst>
              <a:ext uri="{FF2B5EF4-FFF2-40B4-BE49-F238E27FC236}">
                <a16:creationId xmlns:a16="http://schemas.microsoft.com/office/drawing/2014/main" id="{92C196B5-AC56-A86D-4E31-478F5BF405D2}"/>
              </a:ext>
            </a:extLst>
          </p:cNvPr>
          <p:cNvPicPr>
            <a:picLocks noChangeAspect="1"/>
          </p:cNvPicPr>
          <p:nvPr/>
        </p:nvPicPr>
        <p:blipFill>
          <a:blip r:embed="rId2"/>
          <a:srcRect/>
          <a:stretch/>
        </p:blipFill>
        <p:spPr>
          <a:xfrm>
            <a:off x="3529316" y="3294741"/>
            <a:ext cx="5163151" cy="3221806"/>
          </a:xfrm>
          <a:prstGeom prst="rect">
            <a:avLst/>
          </a:prstGeom>
        </p:spPr>
      </p:pic>
    </p:spTree>
    <p:extLst>
      <p:ext uri="{BB962C8B-B14F-4D97-AF65-F5344CB8AC3E}">
        <p14:creationId xmlns:p14="http://schemas.microsoft.com/office/powerpoint/2010/main" val="293757932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l="-6000" r="-6000"/>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2694B82-5519-0F0C-2053-11104F1D0C65}"/>
              </a:ext>
            </a:extLst>
          </p:cNvPr>
          <p:cNvSpPr txBox="1"/>
          <p:nvPr/>
        </p:nvSpPr>
        <p:spPr>
          <a:xfrm>
            <a:off x="1114166" y="761494"/>
            <a:ext cx="9963661" cy="1015663"/>
          </a:xfrm>
          <a:prstGeom prst="rect">
            <a:avLst/>
          </a:prstGeom>
          <a:noFill/>
        </p:spPr>
        <p:txBody>
          <a:bodyPr wrap="square" rtlCol="0">
            <a:spAutoFit/>
          </a:bodyPr>
          <a:lstStyle/>
          <a:p>
            <a:pPr algn="ctr"/>
            <a:r>
              <a:rPr lang="en-US" sz="6000" dirty="0">
                <a:latin typeface="Helvetica Neue Medium" panose="02000503000000020004" pitchFamily="2" charset="0"/>
                <a:ea typeface="Helvetica Neue Medium" panose="02000503000000020004" pitchFamily="2" charset="0"/>
                <a:cs typeface="Helvetica Neue Medium" panose="02000503000000020004" pitchFamily="2" charset="0"/>
              </a:rPr>
              <a:t>HOPE and HEALING GRIEF</a:t>
            </a:r>
          </a:p>
        </p:txBody>
      </p:sp>
      <p:pic>
        <p:nvPicPr>
          <p:cNvPr id="8" name="Picture 7" descr="A heart with white letters and a black background&#10;&#10;AI-generated content may be incorrect.">
            <a:extLst>
              <a:ext uri="{FF2B5EF4-FFF2-40B4-BE49-F238E27FC236}">
                <a16:creationId xmlns:a16="http://schemas.microsoft.com/office/drawing/2014/main" id="{21D5B9C9-D94A-B70C-64CC-F213E07EC232}"/>
              </a:ext>
            </a:extLst>
          </p:cNvPr>
          <p:cNvPicPr>
            <a:picLocks noChangeAspect="1"/>
          </p:cNvPicPr>
          <p:nvPr/>
        </p:nvPicPr>
        <p:blipFill>
          <a:blip r:embed="rId4"/>
          <a:stretch>
            <a:fillRect/>
          </a:stretch>
        </p:blipFill>
        <p:spPr>
          <a:xfrm>
            <a:off x="3916095" y="2034832"/>
            <a:ext cx="4359797" cy="3633164"/>
          </a:xfrm>
          <a:prstGeom prst="rect">
            <a:avLst/>
          </a:prstGeom>
          <a:effectLst>
            <a:outerShdw blurRad="50800" dist="38100" dir="2700000" algn="tl" rotWithShape="0">
              <a:prstClr val="black">
                <a:alpha val="40000"/>
              </a:prstClr>
            </a:outerShdw>
          </a:effectLst>
        </p:spPr>
      </p:pic>
      <p:sp>
        <p:nvSpPr>
          <p:cNvPr id="9" name="TextBox 8">
            <a:extLst>
              <a:ext uri="{FF2B5EF4-FFF2-40B4-BE49-F238E27FC236}">
                <a16:creationId xmlns:a16="http://schemas.microsoft.com/office/drawing/2014/main" id="{4C551A45-9D87-81CA-5C48-F3005936F707}"/>
              </a:ext>
            </a:extLst>
          </p:cNvPr>
          <p:cNvSpPr txBox="1"/>
          <p:nvPr/>
        </p:nvSpPr>
        <p:spPr>
          <a:xfrm>
            <a:off x="3599324" y="5925671"/>
            <a:ext cx="4993341" cy="461665"/>
          </a:xfrm>
          <a:prstGeom prst="rect">
            <a:avLst/>
          </a:prstGeom>
          <a:noFill/>
        </p:spPr>
        <p:txBody>
          <a:bodyPr wrap="square" rtlCol="0">
            <a:spAutoFit/>
          </a:bodyPr>
          <a:lstStyle/>
          <a:p>
            <a:pPr algn="ctr"/>
            <a:r>
              <a:rPr lang="en-US" sz="2400" dirty="0" err="1"/>
              <a:t>HopeHealingGrief.org</a:t>
            </a:r>
            <a:endParaRPr lang="en-US" sz="2400"/>
          </a:p>
        </p:txBody>
      </p:sp>
    </p:spTree>
    <p:extLst>
      <p:ext uri="{BB962C8B-B14F-4D97-AF65-F5344CB8AC3E}">
        <p14:creationId xmlns:p14="http://schemas.microsoft.com/office/powerpoint/2010/main" val="359031960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16898</TotalTime>
  <Words>3596</Words>
  <Application>Microsoft Macintosh PowerPoint</Application>
  <PresentationFormat>Widescreen</PresentationFormat>
  <Paragraphs>292</Paragraphs>
  <Slides>24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Aptos</vt:lpstr>
      <vt:lpstr>Aptos Display</vt:lpstr>
      <vt:lpstr>Arial</vt:lpstr>
      <vt:lpstr>Helvetica Neue</vt:lpstr>
      <vt:lpstr>Helvetica Neue Medium</vt:lpstr>
      <vt:lpstr>Helvetica Neue Medium</vt:lpstr>
      <vt:lpstr>Office Theme</vt:lpstr>
      <vt:lpstr>PowerPoint Presentation</vt:lpstr>
      <vt:lpstr>Welcome to Hope and Healing Grief</vt:lpstr>
      <vt:lpstr>Meeting Preamble</vt:lpstr>
      <vt:lpstr>12 Truths of Hope and Healing Grief</vt:lpstr>
      <vt:lpstr>Introductions</vt:lpstr>
      <vt:lpstr>PowerPoint Presentation</vt:lpstr>
      <vt:lpstr>Moments of Hope and Healing  Gratitude and Remembrance</vt:lpstr>
      <vt:lpstr>WEEKLY TOPIC / LEAD </vt:lpstr>
      <vt:lpstr>1st Week – 12 Ways Grief Impacts Our Life - 1/2</vt:lpstr>
      <vt:lpstr>1st Week – 12 Ways Grief Impacts Our Life - 2/2</vt:lpstr>
      <vt:lpstr>7th Tenet</vt:lpstr>
      <vt:lpstr>2nd Week - 12 Signs of Feeling Hope and Healing from Grief - 1/2</vt:lpstr>
      <vt:lpstr>2nd Week - 12 Signs of Feeling Hope and Healing from Grief - 1/2</vt:lpstr>
      <vt:lpstr>3rd Week – 100 Topics</vt:lpstr>
      <vt:lpstr>3rd Week – 100 Topics</vt:lpstr>
      <vt:lpstr>4th Week - 12 Signs of Growth from Grief - 1/2</vt:lpstr>
      <vt:lpstr>4th Week - 12 Signs of Growth from Grief - 2/2</vt:lpstr>
      <vt:lpstr>5th Week - 12 Spiritual Principles of Hope and Healing Grief</vt:lpstr>
      <vt:lpstr>5th Week - 12 Spiritual Principles of Hope and Healing Grief</vt:lpstr>
      <vt:lpstr>PowerPoint Presentation</vt:lpstr>
      <vt:lpstr>PowerPoint Presentation</vt:lpstr>
      <vt:lpstr>PowerPoint Presentation</vt:lpstr>
      <vt:lpstr>Fellowship</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dc:creator>
  <cp:lastModifiedBy>J</cp:lastModifiedBy>
  <cp:revision>272</cp:revision>
  <cp:lastPrinted>2025-03-15T12:02:59Z</cp:lastPrinted>
  <dcterms:created xsi:type="dcterms:W3CDTF">2024-11-29T15:31:00Z</dcterms:created>
  <dcterms:modified xsi:type="dcterms:W3CDTF">2026-02-06T18:20:48Z</dcterms:modified>
</cp:coreProperties>
</file>